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75" r:id="rId5"/>
    <p:sldMasterId id="2147483706" r:id="rId6"/>
  </p:sldMasterIdLst>
  <p:notesMasterIdLst>
    <p:notesMasterId r:id="rId55"/>
  </p:notesMasterIdLst>
  <p:sldIdLst>
    <p:sldId id="257" r:id="rId7"/>
    <p:sldId id="258" r:id="rId8"/>
    <p:sldId id="268" r:id="rId9"/>
    <p:sldId id="277" r:id="rId10"/>
    <p:sldId id="270" r:id="rId11"/>
    <p:sldId id="271" r:id="rId12"/>
    <p:sldId id="278" r:id="rId13"/>
    <p:sldId id="279" r:id="rId14"/>
    <p:sldId id="280" r:id="rId15"/>
    <p:sldId id="296" r:id="rId16"/>
    <p:sldId id="310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2" r:id="rId27"/>
    <p:sldId id="294" r:id="rId28"/>
    <p:sldId id="295" r:id="rId29"/>
    <p:sldId id="331" r:id="rId30"/>
    <p:sldId id="328" r:id="rId31"/>
    <p:sldId id="312" r:id="rId32"/>
    <p:sldId id="326" r:id="rId33"/>
    <p:sldId id="291" r:id="rId34"/>
    <p:sldId id="299" r:id="rId35"/>
    <p:sldId id="300" r:id="rId36"/>
    <p:sldId id="301" r:id="rId37"/>
    <p:sldId id="302" r:id="rId38"/>
    <p:sldId id="303" r:id="rId39"/>
    <p:sldId id="309" r:id="rId40"/>
    <p:sldId id="304" r:id="rId41"/>
    <p:sldId id="305" r:id="rId42"/>
    <p:sldId id="306" r:id="rId43"/>
    <p:sldId id="307" r:id="rId44"/>
    <p:sldId id="308" r:id="rId45"/>
    <p:sldId id="322" r:id="rId46"/>
    <p:sldId id="323" r:id="rId47"/>
    <p:sldId id="320" r:id="rId48"/>
    <p:sldId id="330" r:id="rId49"/>
    <p:sldId id="332" r:id="rId50"/>
    <p:sldId id="333" r:id="rId51"/>
    <p:sldId id="334" r:id="rId52"/>
    <p:sldId id="335" r:id="rId53"/>
    <p:sldId id="27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01E699-2C3E-4529-A1EF-3A5D7EB56163}">
          <p14:sldIdLst>
            <p14:sldId id="257"/>
            <p14:sldId id="258"/>
            <p14:sldId id="268"/>
            <p14:sldId id="277"/>
            <p14:sldId id="270"/>
            <p14:sldId id="271"/>
            <p14:sldId id="278"/>
            <p14:sldId id="279"/>
            <p14:sldId id="280"/>
            <p14:sldId id="296"/>
            <p14:sldId id="310"/>
            <p14:sldId id="281"/>
            <p14:sldId id="282"/>
            <p14:sldId id="283"/>
            <p14:sldId id="284"/>
            <p14:sldId id="286"/>
            <p14:sldId id="287"/>
            <p14:sldId id="288"/>
            <p14:sldId id="289"/>
            <p14:sldId id="290"/>
            <p14:sldId id="292"/>
            <p14:sldId id="294"/>
            <p14:sldId id="295"/>
            <p14:sldId id="331"/>
            <p14:sldId id="328"/>
            <p14:sldId id="312"/>
            <p14:sldId id="326"/>
            <p14:sldId id="291"/>
            <p14:sldId id="299"/>
            <p14:sldId id="300"/>
            <p14:sldId id="301"/>
            <p14:sldId id="302"/>
            <p14:sldId id="303"/>
            <p14:sldId id="309"/>
            <p14:sldId id="304"/>
            <p14:sldId id="305"/>
            <p14:sldId id="306"/>
            <p14:sldId id="307"/>
            <p14:sldId id="308"/>
            <p14:sldId id="322"/>
            <p14:sldId id="323"/>
            <p14:sldId id="320"/>
            <p14:sldId id="330"/>
            <p14:sldId id="332"/>
            <p14:sldId id="333"/>
            <p14:sldId id="334"/>
            <p14:sldId id="33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7949" autoAdjust="0"/>
  </p:normalViewPr>
  <p:slideViewPr>
    <p:cSldViewPr snapToGrid="0" showGuides="1">
      <p:cViewPr varScale="1">
        <p:scale>
          <a:sx n="69" d="100"/>
          <a:sy n="69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JLH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JAN-APR</c:v>
                </c:pt>
                <c:pt idx="1">
                  <c:v>MEI-AGU</c:v>
                </c:pt>
                <c:pt idx="2">
                  <c:v>SEP-DES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17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9-488A-B92E-853B55D97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958144"/>
        <c:axId val="117960064"/>
        <c:axId val="0"/>
      </c:bar3DChart>
      <c:catAx>
        <c:axId val="11795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960064"/>
        <c:crosses val="autoZero"/>
        <c:auto val="1"/>
        <c:lblAlgn val="ctr"/>
        <c:lblOffset val="100"/>
        <c:noMultiLvlLbl val="0"/>
      </c:catAx>
      <c:valAx>
        <c:axId val="11796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958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Sheet1!$B$1:$B$10</c:f>
              <c:strCache>
                <c:ptCount val="1"/>
                <c:pt idx="0">
                  <c:v>Series 1 5 7 13 17 19 20 22.3 26 28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  <c:pt idx="6">
                  <c:v>22.3</c:v>
                </c:pt>
                <c:pt idx="7">
                  <c:v>26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3-4C36-94E4-6B7FEB9527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1903356"/>
        <c:axId val="93356881"/>
      </c:barChart>
      <c:catAx>
        <c:axId val="211903356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TAHUN</a:t>
                </a:r>
              </a:p>
            </c:rich>
          </c:tx>
          <c:layout>
            <c:manualLayout>
              <c:xMode val="edge"/>
              <c:yMode val="edge"/>
              <c:x val="0.50931108258450997"/>
              <c:y val="0.938446969696969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6881"/>
        <c:crosses val="autoZero"/>
        <c:auto val="1"/>
        <c:lblAlgn val="ctr"/>
        <c:lblOffset val="100"/>
        <c:noMultiLvlLbl val="0"/>
      </c:catAx>
      <c:valAx>
        <c:axId val="9335688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033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Ankes - 99,45%</c:v>
                </c:pt>
                <c:pt idx="1">
                  <c:v>Farmasi - 99,40%</c:v>
                </c:pt>
                <c:pt idx="2">
                  <c:v>Gizi - 108,92%</c:v>
                </c:pt>
                <c:pt idx="3">
                  <c:v>Kebid - 82,75%</c:v>
                </c:pt>
                <c:pt idx="4">
                  <c:v>P. Siantar - 84,30%</c:v>
                </c:pt>
                <c:pt idx="5">
                  <c:v>P. Sidim - 79,37%</c:v>
                </c:pt>
                <c:pt idx="6">
                  <c:v>Kep - 79,45%</c:v>
                </c:pt>
                <c:pt idx="7">
                  <c:v>Kep. Gigi - 109,10%</c:v>
                </c:pt>
                <c:pt idx="8">
                  <c:v>Kesling - 94,19%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1965730000</c:v>
                </c:pt>
                <c:pt idx="1">
                  <c:v>1855220000</c:v>
                </c:pt>
                <c:pt idx="2">
                  <c:v>4239880000</c:v>
                </c:pt>
                <c:pt idx="3">
                  <c:v>7939205000</c:v>
                </c:pt>
                <c:pt idx="4">
                  <c:v>1453815000</c:v>
                </c:pt>
                <c:pt idx="5">
                  <c:v>1287750000</c:v>
                </c:pt>
                <c:pt idx="6">
                  <c:v>4645570000</c:v>
                </c:pt>
                <c:pt idx="7">
                  <c:v>1680195000</c:v>
                </c:pt>
                <c:pt idx="8">
                  <c:v>2244105000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9-4A3A-92C7-967E82B07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Ankes - 99,45%</c:v>
                </c:pt>
                <c:pt idx="1">
                  <c:v>Farmasi - 99,40%</c:v>
                </c:pt>
                <c:pt idx="2">
                  <c:v>Gizi - 108,92%</c:v>
                </c:pt>
                <c:pt idx="3">
                  <c:v>Kebid - 82,75%</c:v>
                </c:pt>
                <c:pt idx="4">
                  <c:v>P. Siantar - 84,30%</c:v>
                </c:pt>
                <c:pt idx="5">
                  <c:v>P. Sidim - 79,37%</c:v>
                </c:pt>
                <c:pt idx="6">
                  <c:v>Kep - 79,45%</c:v>
                </c:pt>
                <c:pt idx="7">
                  <c:v>Kep. Gigi - 109,10%</c:v>
                </c:pt>
                <c:pt idx="8">
                  <c:v>Kesling - 94,19%</c:v>
                </c:pt>
              </c:strCache>
            </c:strRef>
          </c:cat>
          <c:val>
            <c:numRef>
              <c:f>Sheet1!$C$2:$C$10</c:f>
              <c:numCache>
                <c:formatCode>_(* #,##0_);_(* \(#,##0\);_(* "-"_);_(@_)</c:formatCode>
                <c:ptCount val="9"/>
                <c:pt idx="0">
                  <c:v>1954955000</c:v>
                </c:pt>
                <c:pt idx="1">
                  <c:v>1844180000</c:v>
                </c:pt>
                <c:pt idx="2">
                  <c:v>4617875000</c:v>
                </c:pt>
                <c:pt idx="3">
                  <c:v>6569790000</c:v>
                </c:pt>
                <c:pt idx="4" formatCode="#,##0">
                  <c:v>1225625000</c:v>
                </c:pt>
                <c:pt idx="5">
                  <c:v>1022070000</c:v>
                </c:pt>
                <c:pt idx="6">
                  <c:v>3690995000</c:v>
                </c:pt>
                <c:pt idx="7">
                  <c:v>1833165000</c:v>
                </c:pt>
                <c:pt idx="8">
                  <c:v>2113675000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9-4A3A-92C7-967E82B07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445648"/>
        <c:axId val="663445976"/>
      </c:barChart>
      <c:catAx>
        <c:axId val="66344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445976"/>
        <c:crosses val="autoZero"/>
        <c:auto val="1"/>
        <c:lblAlgn val="ctr"/>
        <c:lblOffset val="100"/>
        <c:noMultiLvlLbl val="0"/>
      </c:catAx>
      <c:valAx>
        <c:axId val="66344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4456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PAGU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KEPERAWATAN - 78%</c:v>
                </c:pt>
                <c:pt idx="1">
                  <c:v>KEBIDANAN MEDAN - 59%</c:v>
                </c:pt>
                <c:pt idx="2">
                  <c:v>KEBIDANAN P. SIANTAR - 91%</c:v>
                </c:pt>
                <c:pt idx="3">
                  <c:v>KEBIDANAN P. SIDEMPUAN - 96%</c:v>
                </c:pt>
                <c:pt idx="4">
                  <c:v>KEPERAWATAN GIGI - 66%</c:v>
                </c:pt>
                <c:pt idx="5">
                  <c:v>KESEHATAN LINGKUNGAN - 73%</c:v>
                </c:pt>
                <c:pt idx="6">
                  <c:v>GIZI - 75%</c:v>
                </c:pt>
                <c:pt idx="7">
                  <c:v>ANALIS KESEHATAN - 61%</c:v>
                </c:pt>
                <c:pt idx="8">
                  <c:v>FARMASI - 87%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1689962000</c:v>
                </c:pt>
                <c:pt idx="1">
                  <c:v>2815439000</c:v>
                </c:pt>
                <c:pt idx="2">
                  <c:v>1112781000</c:v>
                </c:pt>
                <c:pt idx="3">
                  <c:v>1036833000</c:v>
                </c:pt>
                <c:pt idx="4">
                  <c:v>1224249000</c:v>
                </c:pt>
                <c:pt idx="5">
                  <c:v>939649000</c:v>
                </c:pt>
                <c:pt idx="6">
                  <c:v>1993541000</c:v>
                </c:pt>
                <c:pt idx="7">
                  <c:v>894403000</c:v>
                </c:pt>
                <c:pt idx="8">
                  <c:v>1195060000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8-4C98-B9E8-D442869186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 BELANJA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KEPERAWATAN - 78%</c:v>
                </c:pt>
                <c:pt idx="1">
                  <c:v>KEBIDANAN MEDAN - 59%</c:v>
                </c:pt>
                <c:pt idx="2">
                  <c:v>KEBIDANAN P. SIANTAR - 91%</c:v>
                </c:pt>
                <c:pt idx="3">
                  <c:v>KEBIDANAN P. SIDEMPUAN - 96%</c:v>
                </c:pt>
                <c:pt idx="4">
                  <c:v>KEPERAWATAN GIGI - 66%</c:v>
                </c:pt>
                <c:pt idx="5">
                  <c:v>KESEHATAN LINGKUNGAN - 73%</c:v>
                </c:pt>
                <c:pt idx="6">
                  <c:v>GIZI - 75%</c:v>
                </c:pt>
                <c:pt idx="7">
                  <c:v>ANALIS KESEHATAN - 61%</c:v>
                </c:pt>
                <c:pt idx="8">
                  <c:v>FARMASI - 87%</c:v>
                </c:pt>
              </c:strCache>
            </c:strRef>
          </c:cat>
          <c:val>
            <c:numRef>
              <c:f>Sheet1!$C$2:$C$10</c:f>
              <c:numCache>
                <c:formatCode>_(* #,##0_);_(* \(#,##0\);_(* "-"_);_(@_)</c:formatCode>
                <c:ptCount val="9"/>
                <c:pt idx="0">
                  <c:v>1312452007</c:v>
                </c:pt>
                <c:pt idx="1">
                  <c:v>1665042465</c:v>
                </c:pt>
                <c:pt idx="2">
                  <c:v>1015875544</c:v>
                </c:pt>
                <c:pt idx="3">
                  <c:v>999357672</c:v>
                </c:pt>
                <c:pt idx="4">
                  <c:v>802829250</c:v>
                </c:pt>
                <c:pt idx="5">
                  <c:v>688644500</c:v>
                </c:pt>
                <c:pt idx="6">
                  <c:v>1490243668</c:v>
                </c:pt>
                <c:pt idx="7">
                  <c:v>549922400</c:v>
                </c:pt>
                <c:pt idx="8">
                  <c:v>1043804441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8-4C98-B9E8-D44286918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401216"/>
        <c:axId val="673405808"/>
      </c:barChart>
      <c:catAx>
        <c:axId val="6734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405808"/>
        <c:crosses val="autoZero"/>
        <c:auto val="1"/>
        <c:lblAlgn val="ctr"/>
        <c:lblOffset val="100"/>
        <c:noMultiLvlLbl val="0"/>
      </c:catAx>
      <c:valAx>
        <c:axId val="67340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4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D-III AK</c:v>
                </c:pt>
                <c:pt idx="1">
                  <c:v>D-III FR</c:v>
                </c:pt>
                <c:pt idx="2">
                  <c:v>D-III GZ</c:v>
                </c:pt>
                <c:pt idx="3">
                  <c:v>D-III KP</c:v>
                </c:pt>
                <c:pt idx="4">
                  <c:v>D-III KG</c:v>
                </c:pt>
                <c:pt idx="5">
                  <c:v>D-III KL</c:v>
                </c:pt>
                <c:pt idx="6">
                  <c:v>D-III KBD MDN</c:v>
                </c:pt>
                <c:pt idx="7">
                  <c:v>D-III KBD SNT</c:v>
                </c:pt>
                <c:pt idx="8">
                  <c:v>D-III KBD SDP</c:v>
                </c:pt>
                <c:pt idx="9">
                  <c:v>D-IV GZ</c:v>
                </c:pt>
                <c:pt idx="10">
                  <c:v>D-IV KP</c:v>
                </c:pt>
                <c:pt idx="11">
                  <c:v>D-IV KBD</c:v>
                </c:pt>
                <c:pt idx="12">
                  <c:v>D-IV SAN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517</c:v>
                </c:pt>
                <c:pt idx="1">
                  <c:v>513</c:v>
                </c:pt>
                <c:pt idx="2">
                  <c:v>185</c:v>
                </c:pt>
                <c:pt idx="3">
                  <c:v>169</c:v>
                </c:pt>
                <c:pt idx="4">
                  <c:v>110</c:v>
                </c:pt>
                <c:pt idx="5">
                  <c:v>113</c:v>
                </c:pt>
                <c:pt idx="6">
                  <c:v>166</c:v>
                </c:pt>
                <c:pt idx="7">
                  <c:v>57</c:v>
                </c:pt>
                <c:pt idx="8">
                  <c:v>46</c:v>
                </c:pt>
                <c:pt idx="9">
                  <c:v>167</c:v>
                </c:pt>
                <c:pt idx="10">
                  <c:v>159</c:v>
                </c:pt>
                <c:pt idx="11">
                  <c:v>309</c:v>
                </c:pt>
                <c:pt idx="1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D-4927-B3C4-2E2D444E36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D-III AK</c:v>
                </c:pt>
                <c:pt idx="1">
                  <c:v>D-III FR</c:v>
                </c:pt>
                <c:pt idx="2">
                  <c:v>D-III GZ</c:v>
                </c:pt>
                <c:pt idx="3">
                  <c:v>D-III KP</c:v>
                </c:pt>
                <c:pt idx="4">
                  <c:v>D-III KG</c:v>
                </c:pt>
                <c:pt idx="5">
                  <c:v>D-III KL</c:v>
                </c:pt>
                <c:pt idx="6">
                  <c:v>D-III KBD MDN</c:v>
                </c:pt>
                <c:pt idx="7">
                  <c:v>D-III KBD SNT</c:v>
                </c:pt>
                <c:pt idx="8">
                  <c:v>D-III KBD SDP</c:v>
                </c:pt>
                <c:pt idx="9">
                  <c:v>D-IV GZ</c:v>
                </c:pt>
                <c:pt idx="10">
                  <c:v>D-IV KP</c:v>
                </c:pt>
                <c:pt idx="11">
                  <c:v>D-IV KBD</c:v>
                </c:pt>
                <c:pt idx="12">
                  <c:v>D-IV SAN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308</c:v>
                </c:pt>
                <c:pt idx="1">
                  <c:v>324</c:v>
                </c:pt>
                <c:pt idx="2">
                  <c:v>204</c:v>
                </c:pt>
                <c:pt idx="3">
                  <c:v>285</c:v>
                </c:pt>
                <c:pt idx="4">
                  <c:v>179</c:v>
                </c:pt>
                <c:pt idx="5">
                  <c:v>103</c:v>
                </c:pt>
                <c:pt idx="6">
                  <c:v>247</c:v>
                </c:pt>
                <c:pt idx="7">
                  <c:v>77</c:v>
                </c:pt>
                <c:pt idx="8">
                  <c:v>53</c:v>
                </c:pt>
                <c:pt idx="9">
                  <c:v>213</c:v>
                </c:pt>
                <c:pt idx="10">
                  <c:v>0</c:v>
                </c:pt>
                <c:pt idx="11">
                  <c:v>0</c:v>
                </c:pt>
                <c:pt idx="1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D-4927-B3C4-2E2D444E36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7308224"/>
        <c:axId val="647305272"/>
      </c:barChart>
      <c:catAx>
        <c:axId val="6473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05272"/>
        <c:crosses val="autoZero"/>
        <c:auto val="1"/>
        <c:lblAlgn val="ctr"/>
        <c:lblOffset val="100"/>
        <c:noMultiLvlLbl val="0"/>
      </c:catAx>
      <c:valAx>
        <c:axId val="64730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0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JLH LULUSAN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D-III AK</c:v>
                </c:pt>
                <c:pt idx="1">
                  <c:v>D-III FR</c:v>
                </c:pt>
                <c:pt idx="2">
                  <c:v>D-III GZ</c:v>
                </c:pt>
                <c:pt idx="3">
                  <c:v>D-III KP</c:v>
                </c:pt>
                <c:pt idx="4">
                  <c:v>D-III KG</c:v>
                </c:pt>
                <c:pt idx="5">
                  <c:v>D-III KL</c:v>
                </c:pt>
                <c:pt idx="6">
                  <c:v>D-III KBD MDN</c:v>
                </c:pt>
                <c:pt idx="7">
                  <c:v>D-III KBD SNT</c:v>
                </c:pt>
                <c:pt idx="8">
                  <c:v>D-III KBD SDP</c:v>
                </c:pt>
                <c:pt idx="9">
                  <c:v>D-IV GZ</c:v>
                </c:pt>
                <c:pt idx="10">
                  <c:v>RPL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92</c:v>
                </c:pt>
                <c:pt idx="1">
                  <c:v>95</c:v>
                </c:pt>
                <c:pt idx="2">
                  <c:v>101</c:v>
                </c:pt>
                <c:pt idx="3">
                  <c:v>123</c:v>
                </c:pt>
                <c:pt idx="4">
                  <c:v>85</c:v>
                </c:pt>
                <c:pt idx="5">
                  <c:v>93</c:v>
                </c:pt>
                <c:pt idx="6">
                  <c:v>117</c:v>
                </c:pt>
                <c:pt idx="7">
                  <c:v>73</c:v>
                </c:pt>
                <c:pt idx="8">
                  <c:v>44</c:v>
                </c:pt>
                <c:pt idx="9">
                  <c:v>93</c:v>
                </c:pt>
                <c:pt idx="10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C-43B8-819E-425C5B856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IPK ≥ 3,25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D-III AK</c:v>
                </c:pt>
                <c:pt idx="1">
                  <c:v>D-III FR</c:v>
                </c:pt>
                <c:pt idx="2">
                  <c:v>D-III GZ</c:v>
                </c:pt>
                <c:pt idx="3">
                  <c:v>D-III KP</c:v>
                </c:pt>
                <c:pt idx="4">
                  <c:v>D-III KG</c:v>
                </c:pt>
                <c:pt idx="5">
                  <c:v>D-III KL</c:v>
                </c:pt>
                <c:pt idx="6">
                  <c:v>D-III KBD MDN</c:v>
                </c:pt>
                <c:pt idx="7">
                  <c:v>D-III KBD SNT</c:v>
                </c:pt>
                <c:pt idx="8">
                  <c:v>D-III KBD SDP</c:v>
                </c:pt>
                <c:pt idx="9">
                  <c:v>D-IV GZ</c:v>
                </c:pt>
                <c:pt idx="10">
                  <c:v>RPL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91</c:v>
                </c:pt>
                <c:pt idx="1">
                  <c:v>87</c:v>
                </c:pt>
                <c:pt idx="2">
                  <c:v>91</c:v>
                </c:pt>
                <c:pt idx="3">
                  <c:v>55</c:v>
                </c:pt>
                <c:pt idx="4">
                  <c:v>83</c:v>
                </c:pt>
                <c:pt idx="5">
                  <c:v>87</c:v>
                </c:pt>
                <c:pt idx="6">
                  <c:v>115</c:v>
                </c:pt>
                <c:pt idx="7">
                  <c:v>73</c:v>
                </c:pt>
                <c:pt idx="8">
                  <c:v>43</c:v>
                </c:pt>
                <c:pt idx="9">
                  <c:v>87</c:v>
                </c:pt>
                <c:pt idx="10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CC-43B8-819E-425C5B8562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50875128"/>
        <c:axId val="650882672"/>
      </c:barChart>
      <c:catAx>
        <c:axId val="65087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82672"/>
        <c:crosses val="autoZero"/>
        <c:auto val="1"/>
        <c:lblAlgn val="ctr"/>
        <c:lblOffset val="100"/>
        <c:noMultiLvlLbl val="0"/>
      </c:catAx>
      <c:valAx>
        <c:axId val="650882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087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dirty="0"/>
              <a:t>PERBANDINGAN</a:t>
            </a:r>
            <a:r>
              <a:rPr lang="id-ID" baseline="0" dirty="0"/>
              <a:t> PENAMBAHAN JLH EXP TAHUN 2017-2018</a:t>
            </a:r>
            <a:endParaRPr lang="id-ID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416181006549573E-2"/>
          <c:y val="0.16639665898116326"/>
          <c:w val="0.87585082730706409"/>
          <c:h val="0.68367437950997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Analis Kesehatan </c:v>
                </c:pt>
                <c:pt idx="1">
                  <c:v>Farmasi</c:v>
                </c:pt>
                <c:pt idx="2">
                  <c:v>Gizi</c:v>
                </c:pt>
                <c:pt idx="3">
                  <c:v>Keperawatan</c:v>
                </c:pt>
                <c:pt idx="4">
                  <c:v>Kesehatan Lingkungan</c:v>
                </c:pt>
                <c:pt idx="5">
                  <c:v>Kebidanan P. Siantar</c:v>
                </c:pt>
                <c:pt idx="6">
                  <c:v>Kebidanan P. Sidimpuan</c:v>
                </c:pt>
                <c:pt idx="7">
                  <c:v>Terpadu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291</c:v>
                </c:pt>
                <c:pt idx="1">
                  <c:v>123</c:v>
                </c:pt>
                <c:pt idx="2">
                  <c:v>126</c:v>
                </c:pt>
                <c:pt idx="3">
                  <c:v>570</c:v>
                </c:pt>
                <c:pt idx="4">
                  <c:v>93</c:v>
                </c:pt>
                <c:pt idx="5">
                  <c:v>78</c:v>
                </c:pt>
                <c:pt idx="6">
                  <c:v>123</c:v>
                </c:pt>
                <c:pt idx="7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5-45F2-A617-2075BD5C0C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Analis Kesehatan </c:v>
                </c:pt>
                <c:pt idx="1">
                  <c:v>Farmasi</c:v>
                </c:pt>
                <c:pt idx="2">
                  <c:v>Gizi</c:v>
                </c:pt>
                <c:pt idx="3">
                  <c:v>Keperawatan</c:v>
                </c:pt>
                <c:pt idx="4">
                  <c:v>Kesehatan Lingkungan</c:v>
                </c:pt>
                <c:pt idx="5">
                  <c:v>Kebidanan P. Siantar</c:v>
                </c:pt>
                <c:pt idx="6">
                  <c:v>Kebidanan P. Sidimpuan</c:v>
                </c:pt>
                <c:pt idx="7">
                  <c:v>Terpadu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143</c:v>
                </c:pt>
                <c:pt idx="1">
                  <c:v>313</c:v>
                </c:pt>
                <c:pt idx="2">
                  <c:v>270</c:v>
                </c:pt>
                <c:pt idx="3">
                  <c:v>585</c:v>
                </c:pt>
                <c:pt idx="4">
                  <c:v>151</c:v>
                </c:pt>
                <c:pt idx="5">
                  <c:v>115</c:v>
                </c:pt>
                <c:pt idx="6">
                  <c:v>91</c:v>
                </c:pt>
                <c:pt idx="7">
                  <c:v>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5-45F2-A617-2075BD5C0C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2961952"/>
        <c:axId val="592962280"/>
      </c:barChart>
      <c:catAx>
        <c:axId val="5929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962280"/>
        <c:crosses val="autoZero"/>
        <c:auto val="1"/>
        <c:lblAlgn val="ctr"/>
        <c:lblOffset val="100"/>
        <c:noMultiLvlLbl val="0"/>
      </c:catAx>
      <c:valAx>
        <c:axId val="59296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9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Januari</c:v>
                </c:pt>
                <c:pt idx="1">
                  <c:v>Pebruari</c:v>
                </c:pt>
                <c:pt idx="2">
                  <c:v>Maret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Nopember</c:v>
                </c:pt>
                <c:pt idx="11">
                  <c:v>Desember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461</c:v>
                </c:pt>
                <c:pt idx="1">
                  <c:v>853</c:v>
                </c:pt>
                <c:pt idx="2">
                  <c:v>1037</c:v>
                </c:pt>
                <c:pt idx="3">
                  <c:v>588</c:v>
                </c:pt>
                <c:pt idx="4">
                  <c:v>567</c:v>
                </c:pt>
                <c:pt idx="5">
                  <c:v>379</c:v>
                </c:pt>
                <c:pt idx="6">
                  <c:v>785</c:v>
                </c:pt>
                <c:pt idx="7">
                  <c:v>287</c:v>
                </c:pt>
                <c:pt idx="8">
                  <c:v>669</c:v>
                </c:pt>
                <c:pt idx="9">
                  <c:v>930</c:v>
                </c:pt>
                <c:pt idx="10">
                  <c:v>1288</c:v>
                </c:pt>
                <c:pt idx="11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2-41CA-8D48-68B76A34A8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Januari</c:v>
                </c:pt>
                <c:pt idx="1">
                  <c:v>Pebruari</c:v>
                </c:pt>
                <c:pt idx="2">
                  <c:v>Maret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Nopember</c:v>
                </c:pt>
                <c:pt idx="11">
                  <c:v>Desember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638</c:v>
                </c:pt>
                <c:pt idx="1">
                  <c:v>1111</c:v>
                </c:pt>
                <c:pt idx="2">
                  <c:v>1726</c:v>
                </c:pt>
                <c:pt idx="3">
                  <c:v>1403</c:v>
                </c:pt>
                <c:pt idx="4">
                  <c:v>613</c:v>
                </c:pt>
                <c:pt idx="5">
                  <c:v>269</c:v>
                </c:pt>
                <c:pt idx="6">
                  <c:v>769</c:v>
                </c:pt>
                <c:pt idx="7">
                  <c:v>182</c:v>
                </c:pt>
                <c:pt idx="8">
                  <c:v>780</c:v>
                </c:pt>
                <c:pt idx="9">
                  <c:v>894</c:v>
                </c:pt>
                <c:pt idx="10">
                  <c:v>733</c:v>
                </c:pt>
                <c:pt idx="11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2-41CA-8D48-68B76A34A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7326264"/>
        <c:axId val="647329872"/>
      </c:barChart>
      <c:catAx>
        <c:axId val="64732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29872"/>
        <c:crosses val="autoZero"/>
        <c:auto val="1"/>
        <c:lblAlgn val="ctr"/>
        <c:lblOffset val="100"/>
        <c:noMultiLvlLbl val="0"/>
      </c:catAx>
      <c:valAx>
        <c:axId val="64732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2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en-US"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NILAI LAKIP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93.1</c:v>
                </c:pt>
                <c:pt idx="1">
                  <c:v>94.38</c:v>
                </c:pt>
                <c:pt idx="2">
                  <c:v>94.41</c:v>
                </c:pt>
                <c:pt idx="3">
                  <c:v>94.91</c:v>
                </c:pt>
                <c:pt idx="4">
                  <c:v>95.53</c:v>
                </c:pt>
                <c:pt idx="5">
                  <c:v>96.16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2-4EBA-9148-DB3863665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132480"/>
        <c:axId val="90134016"/>
      </c:barChart>
      <c:catAx>
        <c:axId val="901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34016"/>
        <c:crosses val="autoZero"/>
        <c:auto val="1"/>
        <c:lblAlgn val="ctr"/>
        <c:lblOffset val="100"/>
        <c:noMultiLvlLbl val="0"/>
      </c:catAx>
      <c:valAx>
        <c:axId val="9013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en-US"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USULAN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6AB1BB-A87F-4287-A2C4-3714A52F4F4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30-4402-8705-123848EC3F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7F77E2-B99F-4C87-8833-5CD7710D34A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930-4402-8705-123848EC3F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GEL 1</c:v>
                </c:pt>
                <c:pt idx="1">
                  <c:v>GEL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D-471B-8E7D-1F25E063F9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KELULUSAN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891622-B74A-4C13-AD07-6A7360876D2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30-4402-8705-123848EC3F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210215-B926-4398-AB95-1B9A9B5BE6B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30-4402-8705-123848EC3F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GEL 1</c:v>
                </c:pt>
                <c:pt idx="1">
                  <c:v>GEL 2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D-471B-8E7D-1F25E063F9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0769792"/>
        <c:axId val="100771328"/>
        <c:axId val="0"/>
      </c:bar3DChart>
      <c:catAx>
        <c:axId val="100769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771328"/>
        <c:crosses val="autoZero"/>
        <c:auto val="1"/>
        <c:lblAlgn val="ctr"/>
        <c:lblOffset val="100"/>
        <c:noMultiLvlLbl val="0"/>
      </c:catAx>
      <c:valAx>
        <c:axId val="100771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0769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S2</c:v>
                </c:pt>
                <c:pt idx="1">
                  <c:v>S3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6-42FB-81C7-013EF5F4D1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S2</c:v>
                </c:pt>
                <c:pt idx="1">
                  <c:v>S3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6-42FB-81C7-013EF5F4D1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0569120"/>
        <c:axId val="660577856"/>
        <c:axId val="671501824"/>
      </c:bar3DChart>
      <c:catAx>
        <c:axId val="6605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77856"/>
        <c:crosses val="autoZero"/>
        <c:auto val="1"/>
        <c:lblAlgn val="ctr"/>
        <c:lblOffset val="100"/>
        <c:noMultiLvlLbl val="0"/>
      </c:catAx>
      <c:valAx>
        <c:axId val="6605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69120"/>
        <c:crosses val="autoZero"/>
        <c:crossBetween val="between"/>
      </c:valAx>
      <c:serAx>
        <c:axId val="671501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778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DIII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9-4F3B-BC69-8B9B4220D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DIII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9-4F3B-BC69-8B9B4220D4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0611968"/>
        <c:axId val="660603648"/>
        <c:axId val="671512240"/>
      </c:bar3DChart>
      <c:catAx>
        <c:axId val="6606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603648"/>
        <c:crosses val="autoZero"/>
        <c:auto val="1"/>
        <c:lblAlgn val="ctr"/>
        <c:lblOffset val="100"/>
        <c:noMultiLvlLbl val="0"/>
      </c:catAx>
      <c:valAx>
        <c:axId val="6606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611968"/>
        <c:crosses val="autoZero"/>
        <c:crossBetween val="between"/>
      </c:valAx>
      <c:serAx>
        <c:axId val="671512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6036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3B-4B3F-8340-C4AEBCBDB1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13B-4B3F-8340-C4AEBCBDB1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3B-4B3F-8340-C4AEBCBDB1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13B-4B3F-8340-C4AEBCBDB12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3B-4B3F-8340-C4AEBCBDB12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13B-4B3F-8340-C4AEBCBDB12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13B-4B3F-8340-C4AEBCBDB12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313B-4B3F-8340-C4AEBCBDB12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JS</c:v>
                </c:pt>
                <c:pt idx="1">
                  <c:v>JFT</c:v>
                </c:pt>
                <c:pt idx="2">
                  <c:v>JFU</c:v>
                </c:pt>
                <c:pt idx="3">
                  <c:v>Kesda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185</c:v>
                </c:pt>
                <c:pt idx="2">
                  <c:v>176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B-4B3F-8340-C4AEBCBDB12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PEGAWAI MENURUT JABATAN FUNGSIONAL</a:t>
            </a:r>
            <a:endParaRPr lang="id-ID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Laki-laki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Asisten Ahli</c:v>
                </c:pt>
                <c:pt idx="1">
                  <c:v>Lektor</c:v>
                </c:pt>
                <c:pt idx="2">
                  <c:v>Lektor Kepala</c:v>
                </c:pt>
                <c:pt idx="3">
                  <c:v>Pranata Lab Pendidikan</c:v>
                </c:pt>
                <c:pt idx="4">
                  <c:v>Analis Kepegawaian Muda</c:v>
                </c:pt>
                <c:pt idx="5">
                  <c:v>Pustakawan Ahli Pertama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23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E-44FB-AAE3-9D51F81C0A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Perempuan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Asisten Ahli</c:v>
                </c:pt>
                <c:pt idx="1">
                  <c:v>Lektor</c:v>
                </c:pt>
                <c:pt idx="2">
                  <c:v>Lektor Kepala</c:v>
                </c:pt>
                <c:pt idx="3">
                  <c:v>Pranata Lab Pendidikan</c:v>
                </c:pt>
                <c:pt idx="4">
                  <c:v>Analis Kepegawaian Muda</c:v>
                </c:pt>
                <c:pt idx="5">
                  <c:v>Pustakawan Ahli Pertama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83</c:v>
                </c:pt>
                <c:pt idx="2">
                  <c:v>37</c:v>
                </c:pt>
                <c:pt idx="3">
                  <c:v>10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E-44FB-AAE3-9D51F81C0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44529279"/>
        <c:axId val="1544524287"/>
        <c:axId val="0"/>
      </c:bar3DChart>
      <c:catAx>
        <c:axId val="154452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524287"/>
        <c:crosses val="autoZero"/>
        <c:auto val="1"/>
        <c:lblAlgn val="ctr"/>
        <c:lblOffset val="100"/>
        <c:noMultiLvlLbl val="0"/>
      </c:catAx>
      <c:valAx>
        <c:axId val="154452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52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d-ID"/>
              <a:t>Data  Pegawai   Menurut Kualifikasi Pendidikan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27729144646898E-2"/>
          <c:y val="9.241954614058813E-2"/>
          <c:w val="0.94808105634194573"/>
          <c:h val="0.7732776180307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5-4D02-923C-79B930F85B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5-4D02-923C-79B930F85B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5-4D02-923C-79B930F85B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7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8">
                  <c:v>2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55-4D02-923C-79B930F85BC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D4/S1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25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5-4D02-923C-79B930F85BC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27</c:v>
                </c:pt>
                <c:pt idx="1">
                  <c:v>26</c:v>
                </c:pt>
                <c:pt idx="2">
                  <c:v>19</c:v>
                </c:pt>
                <c:pt idx="3">
                  <c:v>32</c:v>
                </c:pt>
                <c:pt idx="4">
                  <c:v>12</c:v>
                </c:pt>
                <c:pt idx="5">
                  <c:v>26</c:v>
                </c:pt>
                <c:pt idx="6">
                  <c:v>19</c:v>
                </c:pt>
                <c:pt idx="7">
                  <c:v>18</c:v>
                </c:pt>
                <c:pt idx="8">
                  <c:v>13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55-4D02-923C-79B930F85BC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S3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Direktorat</c:v>
                </c:pt>
                <c:pt idx="1">
                  <c:v>Keb Medan</c:v>
                </c:pt>
                <c:pt idx="2">
                  <c:v>Kep Gigi</c:v>
                </c:pt>
                <c:pt idx="3">
                  <c:v>Keperawatan</c:v>
                </c:pt>
                <c:pt idx="4">
                  <c:v>Kesling</c:v>
                </c:pt>
                <c:pt idx="5">
                  <c:v>Farmasi</c:v>
                </c:pt>
                <c:pt idx="6">
                  <c:v>Gizi</c:v>
                </c:pt>
                <c:pt idx="7">
                  <c:v>Ankes</c:v>
                </c:pt>
                <c:pt idx="8">
                  <c:v>Prodi Siantar</c:v>
                </c:pt>
                <c:pt idx="9">
                  <c:v>Prodi Sidimpuan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55-4D02-923C-79B930F85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98468688"/>
        <c:axId val="898461200"/>
      </c:barChart>
      <c:catAx>
        <c:axId val="89846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461200"/>
        <c:crosses val="autoZero"/>
        <c:auto val="1"/>
        <c:lblAlgn val="ctr"/>
        <c:lblOffset val="100"/>
        <c:noMultiLvlLbl val="0"/>
      </c:catAx>
      <c:valAx>
        <c:axId val="89846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4686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263411196914446"/>
          <c:y val="0.91350819553036"/>
          <c:w val="0.29412247120362367"/>
          <c:h val="7.0854005446756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2000" dirty="0"/>
              <a:t>DATA PEGAWAI BERDASARKAN </a:t>
            </a:r>
            <a:r>
              <a:rPr lang="id-ID" sz="2000" dirty="0" smtClean="0"/>
              <a:t>PANGKAT</a:t>
            </a:r>
            <a:r>
              <a:rPr lang="id-ID" sz="2000" baseline="0" dirty="0" smtClean="0"/>
              <a:t> DAN </a:t>
            </a:r>
            <a:r>
              <a:rPr lang="id-ID" sz="2000" dirty="0" smtClean="0"/>
              <a:t>GOLONGAN</a:t>
            </a:r>
            <a:endParaRPr lang="id-ID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10622993392794"/>
          <c:y val="0.10681050588783317"/>
          <c:w val="0.77635024128771235"/>
          <c:h val="0.80232556730558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Golongan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75000"/>
                    <a:satMod val="160000"/>
                  </a:schemeClr>
                </a:gs>
                <a:gs pos="62000">
                  <a:schemeClr val="accent2">
                    <a:tint val="100000"/>
                    <a:shade val="100000"/>
                    <a:satMod val="125000"/>
                  </a:schemeClr>
                </a:gs>
                <a:gs pos="100000">
                  <a:schemeClr val="accent2">
                    <a:tint val="80000"/>
                    <a:shade val="100000"/>
                    <a:satMod val="1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50800" dir="5400000" algn="t" rotWithShape="0">
                <a:srgbClr val="000000">
                  <a:alpha val="60000"/>
                </a:srgbClr>
              </a:outerShdw>
            </a:effectLst>
            <a:scene3d>
              <a:camera prst="isometricBottomUp" fov="0">
                <a:rot lat="0" lon="0" rev="0"/>
              </a:camera>
              <a:lightRig rig="soft" dir="b">
                <a:rot lat="0" lon="0" rev="9000000"/>
              </a:lightRig>
            </a:scene3d>
            <a:sp3d contourW="35000" prstMaterial="matte">
              <a:bevelT w="45000" h="38100" prst="convex"/>
              <a:contourClr>
                <a:scrgbClr r="0" g="0" b="0">
                  <a:tint val="10000"/>
                  <a:satMod val="130000"/>
                </a:scrgbClr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0-402F-A4AE-86478C279C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0-402F-A4AE-86478C279C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10-402F-A4AE-86478C279C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10-402F-A4AE-86478C279C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10-402F-A4AE-86478C279C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10-402F-A4AE-86478C279C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10-402F-A4AE-86478C279C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10-402F-A4AE-86478C279C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10-402F-A4AE-86478C279CE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10-402F-A4AE-86478C279CE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10-402F-A4AE-86478C279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I/d</c:v>
                </c:pt>
                <c:pt idx="1">
                  <c:v>II/a</c:v>
                </c:pt>
                <c:pt idx="2">
                  <c:v>II/b</c:v>
                </c:pt>
                <c:pt idx="3">
                  <c:v>II/c</c:v>
                </c:pt>
                <c:pt idx="4">
                  <c:v>II/d</c:v>
                </c:pt>
                <c:pt idx="5">
                  <c:v>III/a</c:v>
                </c:pt>
                <c:pt idx="6">
                  <c:v>III/b</c:v>
                </c:pt>
                <c:pt idx="7">
                  <c:v>III/c</c:v>
                </c:pt>
                <c:pt idx="8">
                  <c:v>III/d</c:v>
                </c:pt>
                <c:pt idx="9">
                  <c:v>IV/a</c:v>
                </c:pt>
                <c:pt idx="10">
                  <c:v>IV/b</c:v>
                </c:pt>
                <c:pt idx="11">
                  <c:v>IV/c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14</c:v>
                </c:pt>
                <c:pt idx="4">
                  <c:v>8</c:v>
                </c:pt>
                <c:pt idx="5">
                  <c:v>22</c:v>
                </c:pt>
                <c:pt idx="6">
                  <c:v>61</c:v>
                </c:pt>
                <c:pt idx="7">
                  <c:v>79</c:v>
                </c:pt>
                <c:pt idx="8">
                  <c:v>99</c:v>
                </c:pt>
                <c:pt idx="9">
                  <c:v>39</c:v>
                </c:pt>
                <c:pt idx="10">
                  <c:v>6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E10-402F-A4AE-86478C279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6401792"/>
        <c:axId val="66403328"/>
      </c:barChart>
      <c:catAx>
        <c:axId val="6640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03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40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KP REGULER DAN JABFUNG TAHUN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1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35082805077239E-2"/>
          <c:y val="9.5620172641693049E-2"/>
          <c:w val="0.95937492099456512"/>
          <c:h val="0.79484044752704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accent5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tint val="77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KP Reguler</c:v>
                </c:pt>
                <c:pt idx="1">
                  <c:v>KP Jabfung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1-4410-99D6-38471386F6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accent5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76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KP Reguler</c:v>
                </c:pt>
                <c:pt idx="1">
                  <c:v>KP Jabfung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1-4410-99D6-38471386F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31013375"/>
        <c:axId val="731016703"/>
        <c:axId val="0"/>
      </c:bar3DChart>
      <c:catAx>
        <c:axId val="73101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016703"/>
        <c:crosses val="autoZero"/>
        <c:auto val="1"/>
        <c:lblAlgn val="ctr"/>
        <c:lblOffset val="100"/>
        <c:noMultiLvlLbl val="0"/>
      </c:catAx>
      <c:valAx>
        <c:axId val="73101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01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07-05-2019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/>
              <a:t>Website url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Website url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1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E7B22-C99A-462B-9833-AF65AFC085E5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963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04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52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203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11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8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59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3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975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22894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8222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85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67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55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060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6128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7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7034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50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98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34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4841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6019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5136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68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85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90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219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971" y="3775587"/>
            <a:ext cx="10938100" cy="202377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806" y="2544888"/>
            <a:ext cx="10918604" cy="896403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240119"/>
            <a:ext cx="10994760" cy="1018035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35277"/>
            <a:ext cx="10994760" cy="4447819"/>
          </a:xfrm>
        </p:spPr>
        <p:txBody>
          <a:bodyPr/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91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310" y="522385"/>
            <a:ext cx="8379093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310" y="1540418"/>
            <a:ext cx="8379093" cy="4681415"/>
          </a:xfrm>
        </p:spPr>
        <p:txBody>
          <a:bodyPr/>
          <a:lstStyle>
            <a:lvl1pPr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9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86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5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24" y="263877"/>
            <a:ext cx="10791153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941884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571747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941884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571747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27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7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12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34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44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7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5/7/2019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5EB97-16B6-4941-B0EE-E4976856073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Contoso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ZA" sz="1100" b="0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10994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presentation uses a free template provided by FPPT.com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87431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612130" cy="2090808"/>
          </a:xfrm>
        </p:spPr>
        <p:txBody>
          <a:bodyPr/>
          <a:lstStyle/>
          <a:p>
            <a:r>
              <a:rPr lang="id-ID" sz="4400" dirty="0" smtClean="0"/>
              <a:t>Laporan direktur tahun 2018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Dra. Ida nurhayati, m.kes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74" y="665482"/>
            <a:ext cx="5694211" cy="5379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1821" y="1219200"/>
            <a:ext cx="1723696" cy="78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945" y="978954"/>
            <a:ext cx="1091119" cy="116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2451" y="940584"/>
            <a:ext cx="1054699" cy="1066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717" y="915894"/>
            <a:ext cx="2394526" cy="11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5938" y="1016000"/>
            <a:ext cx="10837862" cy="5160964"/>
          </a:xfrm>
        </p:spPr>
        <p:txBody>
          <a:bodyPr numCol="2">
            <a:normAutofit fontScale="92500" lnSpcReduction="10000"/>
          </a:bodyPr>
          <a:lstStyle/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/>
              <a:t>PTPS </a:t>
            </a:r>
            <a:r>
              <a:rPr lang="en-US" dirty="0" err="1"/>
              <a:t>Unair</a:t>
            </a:r>
            <a:r>
              <a:rPr lang="en-US" dirty="0"/>
              <a:t>, UGM, </a:t>
            </a:r>
            <a:r>
              <a:rPr lang="en-US" dirty="0" err="1"/>
              <a:t>Unnes</a:t>
            </a:r>
            <a:r>
              <a:rPr lang="id-ID" dirty="0"/>
              <a:t>, USU, UNIMED</a:t>
            </a:r>
            <a:endParaRPr lang="en-US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Universitas</a:t>
            </a:r>
            <a:r>
              <a:rPr lang="en-US" dirty="0"/>
              <a:t> Terbuka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Nauli</a:t>
            </a:r>
            <a:r>
              <a:rPr lang="en-US" dirty="0"/>
              <a:t> </a:t>
            </a:r>
            <a:r>
              <a:rPr lang="en-US" dirty="0" err="1"/>
              <a:t>Husada</a:t>
            </a:r>
            <a:endParaRPr lang="en-US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Sakinah</a:t>
            </a:r>
            <a:endParaRPr lang="en-US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Universitas</a:t>
            </a:r>
            <a:r>
              <a:rPr lang="en-US" dirty="0"/>
              <a:t> Indonesia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PTPS </a:t>
            </a:r>
            <a:r>
              <a:rPr lang="en-US" dirty="0" err="1"/>
              <a:t>Serdos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Stikes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Indonesia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Poltekkes</a:t>
            </a:r>
            <a:r>
              <a:rPr lang="en-US" dirty="0"/>
              <a:t> </a:t>
            </a:r>
            <a:r>
              <a:rPr lang="en-US" dirty="0" err="1" smtClean="0"/>
              <a:t>Kemenkes</a:t>
            </a:r>
            <a:r>
              <a:rPr lang="en-US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Akademi</a:t>
            </a:r>
            <a:r>
              <a:rPr lang="en-US" dirty="0" smtClean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ada</a:t>
            </a:r>
            <a:r>
              <a:rPr lang="en-US" dirty="0"/>
              <a:t> di Indonesia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Akademi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smtClean="0"/>
              <a:t>Indonesia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Organisasi</a:t>
            </a:r>
            <a:r>
              <a:rPr lang="en-ID" dirty="0" smtClean="0"/>
              <a:t> </a:t>
            </a:r>
            <a:r>
              <a:rPr lang="en-ID" dirty="0" err="1" smtClean="0"/>
              <a:t>Profesi</a:t>
            </a:r>
            <a:endParaRPr lang="en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Rumah</a:t>
            </a:r>
            <a:r>
              <a:rPr lang="en-ID" dirty="0" smtClean="0"/>
              <a:t> </a:t>
            </a:r>
            <a:r>
              <a:rPr lang="en-ID" dirty="0" err="1" smtClean="0"/>
              <a:t>Sakit</a:t>
            </a:r>
            <a:r>
              <a:rPr lang="en-ID" dirty="0" smtClean="0"/>
              <a:t> </a:t>
            </a:r>
            <a:r>
              <a:rPr lang="en-ID" dirty="0" err="1" smtClean="0"/>
              <a:t>Pemerintah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Swasta</a:t>
            </a:r>
            <a:endParaRPr lang="en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Apotik</a:t>
            </a:r>
            <a:endParaRPr lang="en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Klinik</a:t>
            </a:r>
            <a:r>
              <a:rPr lang="en-ID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Laboratorium</a:t>
            </a:r>
            <a:endParaRPr lang="en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Dinas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Provinsi</a:t>
            </a:r>
            <a:r>
              <a:rPr lang="en-ID" dirty="0"/>
              <a:t>,</a:t>
            </a:r>
            <a:r>
              <a:rPr lang="en-ID" dirty="0" smtClean="0"/>
              <a:t> </a:t>
            </a:r>
            <a:r>
              <a:rPr lang="en-ID" dirty="0" err="1" smtClean="0"/>
              <a:t>Kab</a:t>
            </a:r>
            <a:r>
              <a:rPr lang="en-ID" dirty="0" smtClean="0"/>
              <a:t> / Kota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/>
              <a:t>BPOM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/>
              <a:t>BP3TKI </a:t>
            </a:r>
          </a:p>
          <a:p>
            <a:pPr marL="342900" lvl="0" indent="-342900">
              <a:buFont typeface="+mj-lt"/>
              <a:buAutoNum type="arabicPeriod"/>
            </a:pPr>
            <a:endParaRPr lang="en-ID" dirty="0" smtClean="0"/>
          </a:p>
          <a:p>
            <a:pPr marL="342900" lvl="0" indent="-342900">
              <a:buFont typeface="+mj-lt"/>
              <a:buAutoNum type="arabicPeriod"/>
            </a:pPr>
            <a:endParaRPr lang="id-ID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688800"/>
          </a:xfrm>
        </p:spPr>
        <p:txBody>
          <a:bodyPr/>
          <a:lstStyle/>
          <a:p>
            <a:r>
              <a:rPr lang="id-ID" dirty="0" smtClean="0"/>
              <a:t>MOU / KERJA SAMA</a:t>
            </a:r>
            <a:endParaRPr lang="id-ID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934220"/>
            <a:ext cx="10837862" cy="5400098"/>
          </a:xfrm>
        </p:spPr>
        <p:txBody>
          <a:bodyPr numCol="2">
            <a:normAutofit/>
          </a:bodyPr>
          <a:lstStyle/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Philipines</a:t>
            </a:r>
            <a:r>
              <a:rPr lang="en-US" dirty="0"/>
              <a:t> Women’s University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/>
              <a:t>Emilio Aguinaldo College Thailand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smtClean="0"/>
              <a:t>Centro Escolars University </a:t>
            </a:r>
            <a:r>
              <a:rPr lang="en-US" dirty="0" err="1" smtClean="0"/>
              <a:t>Philipina</a:t>
            </a:r>
            <a:r>
              <a:rPr lang="id-ID" dirty="0"/>
              <a:t>	</a:t>
            </a:r>
            <a:endParaRPr lang="en-US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Arrelano</a:t>
            </a:r>
            <a:r>
              <a:rPr lang="en-US" dirty="0"/>
              <a:t> University </a:t>
            </a:r>
            <a:r>
              <a:rPr lang="en-US" dirty="0" err="1" smtClean="0"/>
              <a:t>Philipina</a:t>
            </a:r>
            <a:endParaRPr lang="en-US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err="1"/>
              <a:t>Burapha</a:t>
            </a:r>
            <a:r>
              <a:rPr lang="en-US" dirty="0"/>
              <a:t> </a:t>
            </a:r>
            <a:r>
              <a:rPr lang="en-US" dirty="0" smtClean="0"/>
              <a:t>University Thailand</a:t>
            </a:r>
            <a:endParaRPr lang="en-US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smtClean="0"/>
              <a:t>S</a:t>
            </a:r>
            <a:r>
              <a:rPr lang="id-ID" dirty="0"/>
              <a:t>EAMEO SEAMOLEC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id-ID" dirty="0"/>
              <a:t>BIN FOR EDU</a:t>
            </a:r>
            <a:endParaRPr lang="en-ID" dirty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id-ID" dirty="0" smtClean="0"/>
              <a:t>Prachomklao College Thailand</a:t>
            </a:r>
            <a:endParaRPr lang="en-ID" dirty="0" smtClean="0"/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 smtClean="0"/>
              <a:t>LPK </a:t>
            </a:r>
            <a:r>
              <a:rPr lang="en-US" dirty="0" err="1"/>
              <a:t>Sekai</a:t>
            </a:r>
            <a:r>
              <a:rPr lang="en-US" dirty="0"/>
              <a:t> (</a:t>
            </a:r>
            <a:r>
              <a:rPr lang="en-US" dirty="0" err="1"/>
              <a:t>Lembaga</a:t>
            </a:r>
            <a:r>
              <a:rPr lang="en-US" dirty="0"/>
              <a:t> Bahasa </a:t>
            </a:r>
            <a:r>
              <a:rPr lang="en-US" dirty="0" err="1"/>
              <a:t>Jepang</a:t>
            </a:r>
            <a:r>
              <a:rPr lang="en-US" dirty="0"/>
              <a:t>)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di </a:t>
            </a:r>
            <a:r>
              <a:rPr lang="en-US" dirty="0" err="1"/>
              <a:t>Phillipine</a:t>
            </a:r>
            <a:r>
              <a:rPr lang="en-US" dirty="0"/>
              <a:t> (CHEERS</a:t>
            </a:r>
            <a:r>
              <a:rPr lang="en-US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/>
              <a:t>Lincoln University College Malaysia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dirty="0" err="1" smtClean="0"/>
              <a:t>Murni</a:t>
            </a:r>
            <a:r>
              <a:rPr lang="en-ID" dirty="0" smtClean="0"/>
              <a:t> College</a:t>
            </a:r>
          </a:p>
          <a:p>
            <a:pPr marL="0" lvl="0" indent="0">
              <a:buNone/>
            </a:pPr>
            <a:endParaRPr lang="id-ID" dirty="0"/>
          </a:p>
          <a:p>
            <a:pPr marL="0" indent="0" eaLnBrk="0" hangingPunct="0">
              <a:buNone/>
              <a:defRPr/>
            </a:pPr>
            <a:endParaRPr lang="id-ID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66179"/>
          </a:xfrm>
        </p:spPr>
        <p:txBody>
          <a:bodyPr/>
          <a:lstStyle/>
          <a:p>
            <a:r>
              <a:rPr lang="en-ID" dirty="0" smtClean="0"/>
              <a:t>MOU / </a:t>
            </a:r>
            <a:r>
              <a:rPr lang="en-ID" dirty="0" err="1" smtClean="0"/>
              <a:t>kerjasama</a:t>
            </a:r>
            <a:r>
              <a:rPr lang="en-ID" dirty="0" smtClean="0"/>
              <a:t> </a:t>
            </a:r>
            <a:r>
              <a:rPr lang="en-ID" dirty="0" err="1" smtClean="0"/>
              <a:t>luar</a:t>
            </a:r>
            <a:r>
              <a:rPr lang="en-ID" dirty="0" smtClean="0"/>
              <a:t> </a:t>
            </a:r>
            <a:r>
              <a:rPr lang="en-ID" dirty="0" err="1" smtClean="0"/>
              <a:t>negeri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22002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81706"/>
          </a:xfrm>
        </p:spPr>
        <p:txBody>
          <a:bodyPr/>
          <a:lstStyle/>
          <a:p>
            <a:pPr algn="ctr"/>
            <a:r>
              <a:rPr lang="id-ID" dirty="0" smtClean="0"/>
              <a:t>TUGAS BELAJAR DAN IZIN BELAJAR</a:t>
            </a:r>
            <a:endParaRPr lang="id-ID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2015"/>
              </p:ext>
            </p:extLst>
          </p:nvPr>
        </p:nvGraphicFramePr>
        <p:xfrm>
          <a:off x="219074" y="1678338"/>
          <a:ext cx="5664490" cy="432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196453567"/>
              </p:ext>
            </p:extLst>
          </p:nvPr>
        </p:nvGraphicFramePr>
        <p:xfrm>
          <a:off x="6031345" y="1678337"/>
          <a:ext cx="6160656" cy="432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5"/>
          </p:nvPr>
        </p:nvSpPr>
        <p:spPr>
          <a:xfrm>
            <a:off x="1593701" y="1181159"/>
            <a:ext cx="3445566" cy="495389"/>
          </a:xfrm>
        </p:spPr>
        <p:txBody>
          <a:bodyPr/>
          <a:lstStyle/>
          <a:p>
            <a:r>
              <a:rPr lang="id-ID" dirty="0" smtClean="0"/>
              <a:t>TUBEL</a:t>
            </a:r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idx="16"/>
          </p:nvPr>
        </p:nvSpPr>
        <p:spPr>
          <a:xfrm>
            <a:off x="6875642" y="1180063"/>
            <a:ext cx="3445566" cy="495389"/>
          </a:xfrm>
        </p:spPr>
        <p:txBody>
          <a:bodyPr/>
          <a:lstStyle/>
          <a:p>
            <a:r>
              <a:rPr lang="id-ID" dirty="0" smtClean="0"/>
              <a:t>IBEL</a:t>
            </a:r>
            <a:endParaRPr lang="id-ID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7" y="6192319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15938" y="1394460"/>
            <a:ext cx="5503862" cy="4782503"/>
          </a:xfrm>
        </p:spPr>
        <p:txBody>
          <a:bodyPr/>
          <a:lstStyle/>
          <a:p>
            <a:pPr lvl="0"/>
            <a:r>
              <a:rPr lang="id-ID" dirty="0"/>
              <a:t>Jabatan Struktural = 2 orang</a:t>
            </a:r>
          </a:p>
          <a:p>
            <a:pPr lvl="0"/>
            <a:r>
              <a:rPr lang="id-ID" dirty="0"/>
              <a:t>Jabatan Fungsional Tertentu (Dosen &amp; PLP) = 185 orang</a:t>
            </a:r>
          </a:p>
          <a:p>
            <a:pPr lvl="0"/>
            <a:r>
              <a:rPr lang="id-ID" dirty="0"/>
              <a:t>Jabatan Fungsional Umum = 176 orang</a:t>
            </a:r>
          </a:p>
          <a:p>
            <a:r>
              <a:rPr lang="id-ID" dirty="0" smtClean="0"/>
              <a:t>Alihan PT KESDA = 25 orang</a:t>
            </a:r>
            <a:endParaRPr lang="id-ID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9086403"/>
              </p:ext>
            </p:extLst>
          </p:nvPr>
        </p:nvGraphicFramePr>
        <p:xfrm>
          <a:off x="5892800" y="563418"/>
          <a:ext cx="5773738" cy="5613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633489"/>
          </a:xfrm>
        </p:spPr>
        <p:txBody>
          <a:bodyPr/>
          <a:lstStyle/>
          <a:p>
            <a:r>
              <a:rPr lang="id-ID" dirty="0" smtClean="0"/>
              <a:t>DATA SUMBER DAYA MANUSIA</a:t>
            </a:r>
            <a:endParaRPr lang="id-ID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256962" cy="920336"/>
          </a:xfrm>
        </p:spPr>
        <p:txBody>
          <a:bodyPr/>
          <a:lstStyle/>
          <a:p>
            <a:r>
              <a:rPr lang="id-ID" dirty="0" smtClean="0"/>
              <a:t>Data pegawai menurut jabatan fungsional tertentu</a:t>
            </a:r>
            <a:endParaRPr lang="id-ID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08174"/>
              </p:ext>
            </p:extLst>
          </p:nvPr>
        </p:nvGraphicFramePr>
        <p:xfrm>
          <a:off x="515938" y="1485900"/>
          <a:ext cx="11142218" cy="5157206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169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0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 smtClean="0"/>
                        <a:t>No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 err="1" smtClean="0"/>
                        <a:t>Jabatan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/>
                        <a:t>Fungsional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201</a:t>
                      </a:r>
                      <a:r>
                        <a:rPr lang="id-ID" sz="1800" dirty="0" smtClean="0"/>
                        <a:t>8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/>
                        <a:t>Total</a:t>
                      </a:r>
                      <a:endParaRPr lang="id-ID" sz="2000" b="1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 err="1"/>
                        <a:t>Laki-laki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/>
                        <a:t>P</a:t>
                      </a:r>
                      <a:r>
                        <a:rPr lang="id-ID" sz="1800" dirty="0"/>
                        <a:t>e</a:t>
                      </a:r>
                      <a:r>
                        <a:rPr lang="en-US" sz="1800" dirty="0" err="1"/>
                        <a:t>rempuan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/>
                        <a:t>1.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 err="1"/>
                        <a:t>Asisten</a:t>
                      </a:r>
                      <a:r>
                        <a:rPr lang="en-US" sz="1800" dirty="0"/>
                        <a:t> Ahli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11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15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/>
                        <a:t>2.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/>
                        <a:t>Lektor</a:t>
                      </a:r>
                      <a:endParaRPr lang="id-ID" sz="2000" b="1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23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83</a:t>
                      </a:r>
                      <a:endParaRPr lang="id-ID" sz="18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106</a:t>
                      </a:r>
                      <a:endParaRPr lang="id-ID" sz="18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/>
                        <a:t>3.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/>
                        <a:t>Lektor Kepala</a:t>
                      </a:r>
                      <a:endParaRPr lang="id-ID" sz="2000" b="1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37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50</a:t>
                      </a:r>
                      <a:endParaRPr lang="id-ID" sz="18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dirty="0"/>
                        <a:t>4.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dirty="0"/>
                        <a:t>Pranata Lab Pendidikan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10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11</a:t>
                      </a:r>
                      <a:endParaRPr lang="id-ID" sz="18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ID" sz="2000" b="0" dirty="0" smtClean="0">
                          <a:solidFill>
                            <a:srgbClr val="0F0F3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5.</a:t>
                      </a:r>
                      <a:endParaRPr lang="id-ID" sz="2000" b="0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/>
                        <a:t>Analis Kepegawaian Muda</a:t>
                      </a:r>
                      <a:endParaRPr lang="id-ID" sz="2000" b="1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endParaRPr lang="en-US" sz="1800" b="1">
                        <a:solidFill>
                          <a:srgbClr val="0F0F3F"/>
                        </a:solidFill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ID" sz="1800" dirty="0" smtClean="0"/>
                        <a:t>6</a:t>
                      </a:r>
                      <a:r>
                        <a:rPr lang="id-ID" sz="1800" dirty="0" smtClean="0"/>
                        <a:t>.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/>
                        <a:t>Pustakawan Ahli Pertama</a:t>
                      </a:r>
                      <a:endParaRPr lang="id-ID" sz="2000" b="1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endParaRPr lang="en-US" sz="1800" b="1">
                        <a:solidFill>
                          <a:srgbClr val="0F0F3F"/>
                        </a:solidFill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13214" marR="13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4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dirty="0" err="1"/>
                        <a:t>Jumlah</a:t>
                      </a:r>
                      <a:endParaRPr lang="id-ID" sz="2000" b="1" dirty="0">
                        <a:solidFill>
                          <a:srgbClr val="0F0F3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3214" marR="13214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41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18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14</a:t>
                      </a:r>
                      <a:r>
                        <a:rPr lang="id-ID" sz="18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id-ID" sz="18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18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185</a:t>
                      </a:r>
                      <a:endParaRPr lang="id-ID" sz="18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9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57657243"/>
              </p:ext>
            </p:extLst>
          </p:nvPr>
        </p:nvGraphicFramePr>
        <p:xfrm>
          <a:off x="205740" y="342900"/>
          <a:ext cx="9086850" cy="630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41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FUNGSIONAL DOSEN MENURUT LATAR BELAKANG </a:t>
            </a:r>
            <a:r>
              <a:rPr lang="en-US" dirty="0" smtClean="0"/>
              <a:t>PENDIDIKAN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3498"/>
              </p:ext>
            </p:extLst>
          </p:nvPr>
        </p:nvGraphicFramePr>
        <p:xfrm>
          <a:off x="820303" y="1068324"/>
          <a:ext cx="9944101" cy="578967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07778">
                  <a:extLst>
                    <a:ext uri="{9D8B030D-6E8A-4147-A177-3AD203B41FA5}">
                      <a16:colId xmlns:a16="http://schemas.microsoft.com/office/drawing/2014/main" val="95352130"/>
                    </a:ext>
                  </a:extLst>
                </a:gridCol>
                <a:gridCol w="4332854">
                  <a:extLst>
                    <a:ext uri="{9D8B030D-6E8A-4147-A177-3AD203B41FA5}">
                      <a16:colId xmlns:a16="http://schemas.microsoft.com/office/drawing/2014/main" val="266781294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597616313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718392637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1704447887"/>
                    </a:ext>
                  </a:extLst>
                </a:gridCol>
                <a:gridCol w="1064244">
                  <a:extLst>
                    <a:ext uri="{9D8B030D-6E8A-4147-A177-3AD203B41FA5}">
                      <a16:colId xmlns:a16="http://schemas.microsoft.com/office/drawing/2014/main" val="3575491520"/>
                    </a:ext>
                  </a:extLst>
                </a:gridCol>
                <a:gridCol w="1393205">
                  <a:extLst>
                    <a:ext uri="{9D8B030D-6E8A-4147-A177-3AD203B41FA5}">
                      <a16:colId xmlns:a16="http://schemas.microsoft.com/office/drawing/2014/main" val="2094163201"/>
                    </a:ext>
                  </a:extLst>
                </a:gridCol>
              </a:tblGrid>
              <a:tr h="33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NO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id-ID" sz="2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DIREKTORAT/</a:t>
                      </a:r>
                      <a:r>
                        <a:rPr lang="id-ID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JURUSAN/</a:t>
                      </a:r>
                      <a:r>
                        <a:rPr lang="id-ID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PRODI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PENDIDIKAN </a:t>
                      </a:r>
                      <a:r>
                        <a:rPr lang="id-ID" sz="2000">
                          <a:effectLst/>
                          <a:latin typeface="+mn-lt"/>
                        </a:rPr>
                        <a:t>DOSEN 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JUMLAH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206294"/>
                  </a:ext>
                </a:extLst>
              </a:tr>
              <a:tr h="3740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D4/</a:t>
                      </a:r>
                      <a:r>
                        <a:rPr lang="en-US" sz="2000">
                          <a:effectLst/>
                          <a:latin typeface="+mn-lt"/>
                        </a:rPr>
                        <a:t>S1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S2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S3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731131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Direktorat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878842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Kebidanan medan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dirty="0">
                          <a:effectLst/>
                          <a:latin typeface="+mn-lt"/>
                        </a:rPr>
                        <a:t>28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30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513529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Prodi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Kebidanan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Pematangsiantar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035401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Prodi Kebidanan Padangsidimpuan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12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11817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Keperawatan Gigi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19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965643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Keperawatan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31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468552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Kesehatan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Lingkungan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854080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Farmasi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19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19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605863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Gizi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16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21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785549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10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Analis Kesehatan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r>
                        <a:rPr lang="id-ID" sz="2000">
                          <a:effectLst/>
                          <a:latin typeface="+mn-lt"/>
                        </a:rPr>
                        <a:t>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r>
                        <a:rPr lang="id-ID" sz="2000" dirty="0">
                          <a:effectLst/>
                          <a:latin typeface="+mn-lt"/>
                        </a:rPr>
                        <a:t>6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8998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ID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ID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161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ID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10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ID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171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22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17</a:t>
            </a:fld>
            <a:endParaRPr lang="en-US" noProof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937514"/>
              </p:ext>
            </p:extLst>
          </p:nvPr>
        </p:nvGraphicFramePr>
        <p:xfrm>
          <a:off x="515940" y="822959"/>
          <a:ext cx="11142216" cy="5943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7078">
                  <a:extLst>
                    <a:ext uri="{9D8B030D-6E8A-4147-A177-3AD203B41FA5}">
                      <a16:colId xmlns:a16="http://schemas.microsoft.com/office/drawing/2014/main" val="2768558115"/>
                    </a:ext>
                  </a:extLst>
                </a:gridCol>
                <a:gridCol w="3831892">
                  <a:extLst>
                    <a:ext uri="{9D8B030D-6E8A-4147-A177-3AD203B41FA5}">
                      <a16:colId xmlns:a16="http://schemas.microsoft.com/office/drawing/2014/main" val="3843407610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5061848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224692889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67296307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0372517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330937022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025173036"/>
                    </a:ext>
                  </a:extLst>
                </a:gridCol>
                <a:gridCol w="725074">
                  <a:extLst>
                    <a:ext uri="{9D8B030D-6E8A-4147-A177-3AD203B41FA5}">
                      <a16:colId xmlns:a16="http://schemas.microsoft.com/office/drawing/2014/main" val="2856338959"/>
                    </a:ext>
                  </a:extLst>
                </a:gridCol>
                <a:gridCol w="1126142">
                  <a:extLst>
                    <a:ext uri="{9D8B030D-6E8A-4147-A177-3AD203B41FA5}">
                      <a16:colId xmlns:a16="http://schemas.microsoft.com/office/drawing/2014/main" val="538519785"/>
                    </a:ext>
                  </a:extLst>
                </a:gridCol>
              </a:tblGrid>
              <a:tr h="39471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DIREKTORAT/</a:t>
                      </a:r>
                      <a:endParaRPr lang="id-ID" sz="2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JURUSAN/PRODI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PENDIDIKAN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8915"/>
                  </a:ext>
                </a:extLst>
              </a:tr>
              <a:tr h="39471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SD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SMP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SMA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D4</a:t>
                      </a:r>
                      <a:r>
                        <a:rPr lang="id-ID" sz="2000">
                          <a:effectLst/>
                          <a:latin typeface="+mn-lt"/>
                        </a:rPr>
                        <a:t>/S1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JUMLAH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564794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Direktorat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63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763525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Kebidanan medan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34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020653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Keperawatan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Gigi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47810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Keperawatan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32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45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877137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Kesehatan Lingkungan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775569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Farmasi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39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076419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Gizi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36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845844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Analis Kesehatan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+mn-lt"/>
                        </a:rPr>
                        <a:t>24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876525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Prodi Kebidanan Pematangsiantar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15255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10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Prodi Kebidanan Padangsidimpuan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23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574317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>
                          <a:effectLst/>
                          <a:latin typeface="+mn-lt"/>
                        </a:rPr>
                        <a:t>Jumlah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+mn-lt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2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2000" b="0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ID" sz="2000" dirty="0" smtClean="0">
                          <a:effectLst/>
                          <a:latin typeface="+mn-lt"/>
                        </a:rPr>
                        <a:t>4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ID" sz="2000" dirty="0" smtClean="0">
                          <a:effectLst/>
                          <a:latin typeface="+mn-lt"/>
                        </a:rPr>
                        <a:t>2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2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ID" sz="2000" dirty="0" smtClean="0">
                          <a:effectLst/>
                          <a:latin typeface="+mn-lt"/>
                        </a:rPr>
                        <a:t>04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+mn-lt"/>
                        </a:rPr>
                        <a:t>10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ID" sz="2000" dirty="0" smtClean="0">
                          <a:effectLst/>
                          <a:latin typeface="+mn-lt"/>
                        </a:rPr>
                        <a:t>40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1445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577002" cy="484899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id-ID" dirty="0" smtClean="0"/>
              <a:t>seluruh </a:t>
            </a:r>
            <a:r>
              <a:rPr lang="en-US" dirty="0" smtClean="0"/>
              <a:t>PEGAWAI </a:t>
            </a:r>
            <a:r>
              <a:rPr lang="en-US" dirty="0"/>
              <a:t>MENURUT </a:t>
            </a:r>
            <a:r>
              <a:rPr lang="id-ID" dirty="0"/>
              <a:t>KUALIFIKASI </a:t>
            </a:r>
            <a:r>
              <a:rPr lang="en-US" dirty="0"/>
              <a:t>PENDIDIKAN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15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989689"/>
              </p:ext>
            </p:extLst>
          </p:nvPr>
        </p:nvGraphicFramePr>
        <p:xfrm>
          <a:off x="148590" y="246622"/>
          <a:ext cx="11864340" cy="649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350613"/>
              </p:ext>
            </p:extLst>
          </p:nvPr>
        </p:nvGraphicFramePr>
        <p:xfrm>
          <a:off x="515938" y="374212"/>
          <a:ext cx="10847758" cy="626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527126"/>
            <a:ext cx="5608096" cy="3752845"/>
          </a:xfrm>
        </p:spPr>
        <p:txBody>
          <a:bodyPr/>
          <a:lstStyle/>
          <a:p>
            <a:r>
              <a:rPr lang="id-ID" sz="3600" dirty="0" smtClean="0"/>
              <a:t>Visi:</a:t>
            </a:r>
            <a:br>
              <a:rPr lang="id-ID" sz="3600" dirty="0" smtClean="0"/>
            </a:br>
            <a:r>
              <a:rPr lang="id-ID" sz="3200" dirty="0" smtClean="0"/>
              <a:t>menjadi institusi yang unggul dan kompetitif dalam menyediakan tenaga kesehatan di tin</a:t>
            </a:r>
            <a:r>
              <a:rPr lang="en-ID" sz="3200" dirty="0" smtClean="0"/>
              <a:t>g</a:t>
            </a:r>
            <a:r>
              <a:rPr lang="id-ID" sz="3200" dirty="0" smtClean="0"/>
              <a:t>kat nasional dan siap bersaing di tingkat internasional tahun 2024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Picture Placeholder 9" descr="city scape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9983096" y="236668"/>
            <a:ext cx="1871831" cy="88793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57171312"/>
              </p:ext>
            </p:extLst>
          </p:nvPr>
        </p:nvGraphicFramePr>
        <p:xfrm>
          <a:off x="515938" y="246621"/>
          <a:ext cx="10837862" cy="639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21</a:t>
            </a:fld>
            <a:endParaRPr lang="en-US" noProof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85185"/>
              </p:ext>
            </p:extLst>
          </p:nvPr>
        </p:nvGraphicFramePr>
        <p:xfrm>
          <a:off x="515939" y="1028698"/>
          <a:ext cx="10847756" cy="5836920"/>
        </p:xfrm>
        <a:graphic>
          <a:graphicData uri="http://schemas.openxmlformats.org/drawingml/2006/table">
            <a:tbl>
              <a:tblPr firstRow="1" firstCol="1" bandRow="1"/>
              <a:tblGrid>
                <a:gridCol w="979628">
                  <a:extLst>
                    <a:ext uri="{9D8B030D-6E8A-4147-A177-3AD203B41FA5}">
                      <a16:colId xmlns:a16="http://schemas.microsoft.com/office/drawing/2014/main" val="1010518162"/>
                    </a:ext>
                  </a:extLst>
                </a:gridCol>
                <a:gridCol w="4577584">
                  <a:extLst>
                    <a:ext uri="{9D8B030D-6E8A-4147-A177-3AD203B41FA5}">
                      <a16:colId xmlns:a16="http://schemas.microsoft.com/office/drawing/2014/main" val="3954554630"/>
                    </a:ext>
                  </a:extLst>
                </a:gridCol>
                <a:gridCol w="979628">
                  <a:extLst>
                    <a:ext uri="{9D8B030D-6E8A-4147-A177-3AD203B41FA5}">
                      <a16:colId xmlns:a16="http://schemas.microsoft.com/office/drawing/2014/main" val="969376901"/>
                    </a:ext>
                  </a:extLst>
                </a:gridCol>
                <a:gridCol w="979628">
                  <a:extLst>
                    <a:ext uri="{9D8B030D-6E8A-4147-A177-3AD203B41FA5}">
                      <a16:colId xmlns:a16="http://schemas.microsoft.com/office/drawing/2014/main" val="2175825681"/>
                    </a:ext>
                  </a:extLst>
                </a:gridCol>
                <a:gridCol w="1175830">
                  <a:extLst>
                    <a:ext uri="{9D8B030D-6E8A-4147-A177-3AD203B41FA5}">
                      <a16:colId xmlns:a16="http://schemas.microsoft.com/office/drawing/2014/main" val="2305096976"/>
                    </a:ext>
                  </a:extLst>
                </a:gridCol>
                <a:gridCol w="1175830">
                  <a:extLst>
                    <a:ext uri="{9D8B030D-6E8A-4147-A177-3AD203B41FA5}">
                      <a16:colId xmlns:a16="http://schemas.microsoft.com/office/drawing/2014/main" val="2987105286"/>
                    </a:ext>
                  </a:extLst>
                </a:gridCol>
                <a:gridCol w="979628">
                  <a:extLst>
                    <a:ext uri="{9D8B030D-6E8A-4147-A177-3AD203B41FA5}">
                      <a16:colId xmlns:a16="http://schemas.microsoft.com/office/drawing/2014/main" val="2676843657"/>
                    </a:ext>
                  </a:extLst>
                </a:gridCol>
              </a:tblGrid>
              <a:tr h="3433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NO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DIREKTORAT/</a:t>
                      </a:r>
                      <a:r>
                        <a:rPr lang="id-ID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JURUSAN/</a:t>
                      </a:r>
                      <a:r>
                        <a:rPr lang="id-ID" sz="2000" b="1" baseline="0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PRODI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TAHUN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73522"/>
                  </a:ext>
                </a:extLst>
              </a:tr>
              <a:tr h="33666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1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2018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2019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2020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2021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2022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91174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Direktorat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111013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Kebidanan medan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636199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Prodi Kebidanan Pematangsiantar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171951"/>
                  </a:ext>
                </a:extLst>
              </a:tr>
              <a:tr h="454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Prodi Kebidanan Padangsidimpuan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45864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5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Keperawatan Gigi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37969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Keperawatan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195797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 dirty="0" err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US" sz="2000" b="0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Lingkungan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3356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Farmasi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565062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9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Gizi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451987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10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Analis Kesehatan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18101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Jumlah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16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8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12</a:t>
                      </a:r>
                      <a:endParaRPr lang="id-ID" sz="20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id-ID" sz="2000" b="0" dirty="0">
                          <a:solidFill>
                            <a:srgbClr val="082A75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8</a:t>
                      </a:r>
                      <a:endParaRPr lang="id-ID" sz="20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42382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656349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id-ID" dirty="0"/>
              <a:t>PEGAWAI YANG PENSIUN </a:t>
            </a:r>
            <a:r>
              <a:rPr lang="en-US" dirty="0"/>
              <a:t>TAHUN 201</a:t>
            </a:r>
            <a:r>
              <a:rPr lang="id-ID" dirty="0"/>
              <a:t>8 s.d </a:t>
            </a:r>
            <a:r>
              <a:rPr lang="id-ID" dirty="0" smtClean="0"/>
              <a:t>2022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36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Per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2018</a:t>
            </a:r>
            <a:endParaRPr lang="id-ID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5937" y="948690"/>
            <a:ext cx="23614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37027"/>
              </p:ext>
            </p:extLst>
          </p:nvPr>
        </p:nvGraphicFramePr>
        <p:xfrm>
          <a:off x="515936" y="1432429"/>
          <a:ext cx="11142219" cy="502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Worksheet" r:id="rId4" imgW="7289904" imgH="2216173" progId="Excel.Sheet.12">
                  <p:embed/>
                </p:oleObj>
              </mc:Choice>
              <mc:Fallback>
                <p:oleObj name="Worksheet" r:id="rId4" imgW="7289904" imgH="2216173" progId="Excel.Sheet.1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6" y="1432429"/>
                        <a:ext cx="11142219" cy="5023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3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8" y="160021"/>
            <a:ext cx="11150600" cy="379466"/>
          </a:xfrm>
        </p:spPr>
        <p:txBody>
          <a:bodyPr/>
          <a:lstStyle/>
          <a:p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id-ID" dirty="0" smtClean="0"/>
              <a:t>BLU Tahun </a:t>
            </a:r>
            <a:r>
              <a:rPr lang="en-US" dirty="0" smtClean="0"/>
              <a:t>2018</a:t>
            </a:r>
            <a:endParaRPr lang="id-ID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794114"/>
              </p:ext>
            </p:extLst>
          </p:nvPr>
        </p:nvGraphicFramePr>
        <p:xfrm>
          <a:off x="515938" y="539486"/>
          <a:ext cx="11142217" cy="624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Worksheet" r:id="rId4" imgW="5857940" imgH="6296140" progId="Excel.Sheet.12">
                  <p:embed/>
                </p:oleObj>
              </mc:Choice>
              <mc:Fallback>
                <p:oleObj name="Worksheet" r:id="rId4" imgW="5857940" imgH="6296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938" y="539486"/>
                        <a:ext cx="11142217" cy="624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0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TREND PENDAPATAN (DALAM MILlIAR rupiah) tiap tahun meningkat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73585"/>
              </p:ext>
            </p:extLst>
          </p:nvPr>
        </p:nvGraphicFramePr>
        <p:xfrm>
          <a:off x="515938" y="1302327"/>
          <a:ext cx="10974097" cy="480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0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44073"/>
            <a:ext cx="10837862" cy="4532890"/>
          </a:xfrm>
        </p:spPr>
        <p:txBody>
          <a:bodyPr/>
          <a:lstStyle/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/>
              <a:t>Biaya Pendidikan	: </a:t>
            </a:r>
            <a:r>
              <a:rPr lang="en-ID" dirty="0"/>
              <a:t>	</a:t>
            </a:r>
            <a:r>
              <a:rPr lang="en-US" b="1" dirty="0" smtClean="0"/>
              <a:t>25.284.275.000</a:t>
            </a:r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/>
              <a:t>Bujagir	:	</a:t>
            </a:r>
            <a:r>
              <a:rPr lang="en-US" b="1" dirty="0"/>
              <a:t>1.571.660.218</a:t>
            </a:r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 smtClean="0"/>
              <a:t>Klinik</a:t>
            </a:r>
            <a:r>
              <a:rPr lang="en-ID" dirty="0" smtClean="0"/>
              <a:t> </a:t>
            </a:r>
            <a:r>
              <a:rPr lang="en-ID" dirty="0" err="1" smtClean="0"/>
              <a:t>Terpadu</a:t>
            </a:r>
            <a:r>
              <a:rPr lang="id-ID" dirty="0"/>
              <a:t>	: 	</a:t>
            </a:r>
            <a:r>
              <a:rPr lang="en-US" b="1" dirty="0"/>
              <a:t> </a:t>
            </a:r>
            <a:r>
              <a:rPr lang="en-US" dirty="0"/>
              <a:t>  </a:t>
            </a:r>
            <a:r>
              <a:rPr lang="en-US" b="1" dirty="0" smtClean="0"/>
              <a:t>503.911.000</a:t>
            </a:r>
            <a:r>
              <a:rPr lang="en-US" dirty="0" smtClean="0"/>
              <a:t> </a:t>
            </a:r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/>
              <a:t>Seminar	: 	</a:t>
            </a:r>
            <a:r>
              <a:rPr lang="en-US" b="1" dirty="0"/>
              <a:t> 240.625.000</a:t>
            </a:r>
            <a:endParaRPr lang="en-ID" dirty="0"/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/>
              <a:t>Sewa ATM	: 	</a:t>
            </a:r>
            <a:r>
              <a:rPr lang="en-US" b="1" dirty="0"/>
              <a:t> 76.000.000 </a:t>
            </a:r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/>
              <a:t>Lainnya	:	</a:t>
            </a:r>
            <a:r>
              <a:rPr lang="en-US" dirty="0"/>
              <a:t> </a:t>
            </a:r>
            <a:r>
              <a:rPr lang="en-US" b="1" dirty="0"/>
              <a:t>75.891.957</a:t>
            </a:r>
            <a:endParaRPr lang="id-ID" b="1" dirty="0"/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id-ID" dirty="0" smtClean="0"/>
              <a:t>Komisi </a:t>
            </a:r>
            <a:r>
              <a:rPr lang="id-ID" dirty="0"/>
              <a:t>Etik	: 	</a:t>
            </a:r>
            <a:r>
              <a:rPr lang="en-US" b="1" dirty="0" smtClean="0"/>
              <a:t>37.435.000</a:t>
            </a:r>
            <a:endParaRPr lang="en-ID" dirty="0" smtClean="0"/>
          </a:p>
          <a:p>
            <a:pPr marL="355600" indent="-355600">
              <a:buFont typeface="Wingdings" pitchFamily="2" charset="2"/>
              <a:buChar char="§"/>
              <a:tabLst>
                <a:tab pos="3316288" algn="l"/>
                <a:tab pos="6278563" algn="r"/>
              </a:tabLst>
            </a:pPr>
            <a:r>
              <a:rPr lang="en-ID" dirty="0" smtClean="0"/>
              <a:t>Lab </a:t>
            </a:r>
            <a:r>
              <a:rPr lang="en-ID" dirty="0" err="1" smtClean="0"/>
              <a:t>Terpadu</a:t>
            </a:r>
            <a:r>
              <a:rPr lang="en-ID" dirty="0" smtClean="0"/>
              <a:t>	:	</a:t>
            </a:r>
            <a:r>
              <a:rPr lang="en-US" b="1" dirty="0" smtClean="0"/>
              <a:t>5.300.000</a:t>
            </a:r>
            <a:r>
              <a:rPr lang="en-ID" dirty="0" smtClean="0"/>
              <a:t>	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Pendapatan</a:t>
            </a:r>
            <a:r>
              <a:rPr lang="en-ID" dirty="0" smtClean="0"/>
              <a:t> </a:t>
            </a:r>
            <a:r>
              <a:rPr lang="en-ID" dirty="0" err="1" smtClean="0"/>
              <a:t>blu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26</a:t>
            </a:fld>
            <a:endParaRPr lang="en-US" noProof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3055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Realisasi</a:t>
            </a:r>
            <a:r>
              <a:rPr lang="en-ID" dirty="0" smtClean="0"/>
              <a:t> </a:t>
            </a:r>
            <a:r>
              <a:rPr lang="en-ID" dirty="0" err="1" smtClean="0"/>
              <a:t>penerimaan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27</a:t>
            </a:fld>
            <a:endParaRPr lang="en-US" noProof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95143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Realisasi</a:t>
            </a:r>
            <a:r>
              <a:rPr lang="en-ID" dirty="0" smtClean="0"/>
              <a:t> </a:t>
            </a:r>
            <a:r>
              <a:rPr lang="en-ID" dirty="0" err="1" smtClean="0"/>
              <a:t>belanja</a:t>
            </a:r>
            <a:r>
              <a:rPr lang="en-ID" dirty="0" smtClean="0"/>
              <a:t> </a:t>
            </a:r>
            <a:r>
              <a:rPr lang="en-ID" dirty="0" err="1" smtClean="0"/>
              <a:t>jurusan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678537"/>
          </a:xfrm>
        </p:spPr>
        <p:txBody>
          <a:bodyPr/>
          <a:lstStyle/>
          <a:p>
            <a:r>
              <a:rPr lang="id-ID" dirty="0"/>
              <a:t>Rincian Realisasi Belanja Pegawai Tahun 2018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7412" y="1368425"/>
            <a:ext cx="144340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79196"/>
              </p:ext>
            </p:extLst>
          </p:nvPr>
        </p:nvGraphicFramePr>
        <p:xfrm>
          <a:off x="515938" y="1825625"/>
          <a:ext cx="10847758" cy="383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Worksheet" r:id="rId3" imgW="4819524" imgH="1304859" progId="Excel.Sheet.12">
                  <p:embed/>
                </p:oleObj>
              </mc:Choice>
              <mc:Fallback>
                <p:oleObj name="Worksheet" r:id="rId3" imgW="4819524" imgH="130485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825625"/>
                        <a:ext cx="10847758" cy="3839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67" y="622002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7DBA44-0977-40D8-BE81-A272FD988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265553"/>
              </p:ext>
            </p:extLst>
          </p:nvPr>
        </p:nvGraphicFramePr>
        <p:xfrm>
          <a:off x="515938" y="1274618"/>
          <a:ext cx="10837862" cy="490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ko-KR" dirty="0"/>
              <a:t>PESERTA UJIAN SIPENMARU</a:t>
            </a:r>
            <a:br>
              <a:rPr lang="id-ID" altLang="ko-KR" dirty="0"/>
            </a:br>
            <a:r>
              <a:rPr lang="id-ID" altLang="ko-KR" dirty="0"/>
              <a:t>TAHUN 2017 DAN 2018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284623"/>
            <a:ext cx="1353429" cy="4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Misi 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855" y="1154832"/>
            <a:ext cx="9298765" cy="764460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id-ID" sz="3200" dirty="0" smtClean="0"/>
              <a:t>Menyelenggarakan Tri Dharma Perguruan Tinggi yang Kompetitif mengikuti Perkembangan IPTEK</a:t>
            </a:r>
          </a:p>
          <a:p>
            <a:pPr marL="342900" indent="-342900" algn="just">
              <a:buAutoNum type="arabicPeriod"/>
            </a:pPr>
            <a:r>
              <a:rPr lang="id-ID" sz="3200" dirty="0" smtClean="0"/>
              <a:t>Mempersiapkan SDM di bidang kesehatan yang profesional, bermoral, beretika dan siap bersaing di tingkat nasional dan internasional</a:t>
            </a:r>
          </a:p>
          <a:p>
            <a:pPr marL="342900" indent="-342900" algn="just">
              <a:buAutoNum type="arabicPeriod"/>
            </a:pPr>
            <a:r>
              <a:rPr lang="id-ID" sz="3200" dirty="0" smtClean="0"/>
              <a:t>Memperkuat jejaring dengan pemerintah maupun </a:t>
            </a:r>
            <a:r>
              <a:rPr lang="id-ID" sz="3200" dirty="0"/>
              <a:t>swasta tingkat nasional dan internasional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6035040"/>
            <a:ext cx="1290918" cy="742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Daftar </a:t>
            </a:r>
            <a:r>
              <a:rPr lang="en-US" sz="3200" dirty="0" err="1"/>
              <a:t>Mahasiswa</a:t>
            </a:r>
            <a:r>
              <a:rPr lang="en-US" sz="3200" dirty="0"/>
              <a:t> </a:t>
            </a:r>
            <a:r>
              <a:rPr lang="en-US" sz="3200" dirty="0" err="1"/>
              <a:t>Politeknik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Kemenkes</a:t>
            </a:r>
            <a:r>
              <a:rPr lang="en-US" sz="3200" dirty="0"/>
              <a:t> Medan </a:t>
            </a:r>
            <a:r>
              <a:rPr lang="en-US" sz="3200" dirty="0" err="1"/>
              <a:t>Tahun</a:t>
            </a:r>
            <a:r>
              <a:rPr lang="en-US" sz="3200" dirty="0"/>
              <a:t> </a:t>
            </a:r>
            <a:r>
              <a:rPr lang="id-ID" sz="3200" dirty="0"/>
              <a:t>2018/2019 Ganjil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4828"/>
              </p:ext>
            </p:extLst>
          </p:nvPr>
        </p:nvGraphicFramePr>
        <p:xfrm>
          <a:off x="515937" y="1256151"/>
          <a:ext cx="11032036" cy="5347848"/>
        </p:xfrm>
        <a:graphic>
          <a:graphicData uri="http://schemas.openxmlformats.org/drawingml/2006/table">
            <a:tbl>
              <a:tblPr/>
              <a:tblGrid>
                <a:gridCol w="47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08">
                  <a:extLst>
                    <a:ext uri="{9D8B030D-6E8A-4147-A177-3AD203B41FA5}">
                      <a16:colId xmlns:a16="http://schemas.microsoft.com/office/drawing/2014/main" val="371269864"/>
                    </a:ext>
                  </a:extLst>
                </a:gridCol>
                <a:gridCol w="574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160418101"/>
                    </a:ext>
                  </a:extLst>
                </a:gridCol>
                <a:gridCol w="5375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5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565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Jurusan/Prodi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D-III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D-IV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AJENG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RPL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JLH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5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Tk.IV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Analis Kesehatan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Keperawatan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Keperawatan Gigi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Kesehatan Lingkungan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Kebidanan Medan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Kebidanan P.Siantar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Kebidanan P.Sidimpuan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65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 u m l a 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9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Daftar Lulusan Politeknik Kesehatan Kemenkes Medan Tahun </a:t>
            </a:r>
            <a:r>
              <a:rPr lang="id-ID" dirty="0" smtClean="0"/>
              <a:t>2017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2018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6701"/>
              </p:ext>
            </p:extLst>
          </p:nvPr>
        </p:nvGraphicFramePr>
        <p:xfrm>
          <a:off x="515938" y="1166957"/>
          <a:ext cx="10515441" cy="5888736"/>
        </p:xfrm>
        <a:graphic>
          <a:graphicData uri="http://schemas.openxmlformats.org/drawingml/2006/table">
            <a:tbl>
              <a:tblPr/>
              <a:tblGrid>
                <a:gridCol w="49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7772">
                  <a:extLst>
                    <a:ext uri="{9D8B030D-6E8A-4147-A177-3AD203B41FA5}">
                      <a16:colId xmlns:a16="http://schemas.microsoft.com/office/drawing/2014/main" val="1203322329"/>
                    </a:ext>
                  </a:extLst>
                </a:gridCol>
              </a:tblGrid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Jurusan/Prodi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2017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2018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Analis Kesehatan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100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 Narrow"/>
                          <a:ea typeface="Calibri"/>
                          <a:cs typeface="Arial"/>
                        </a:rPr>
                        <a:t>Farmasi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98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Gizi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92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Keperawatan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 Narrow"/>
                          <a:ea typeface="Calibri"/>
                          <a:cs typeface="Arial"/>
                        </a:rPr>
                        <a:t>107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123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5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Keperawatan Gigi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 Narrow"/>
                          <a:ea typeface="Calibri"/>
                          <a:cs typeface="Arial"/>
                        </a:rPr>
                        <a:t>134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6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Kesehatan Lingkungan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90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Kebidanan Medan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117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8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Kebidanan Pematang Siantar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97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9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Kebidanan Padangsidimpuan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82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10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D-IV Gizi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53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 Narrow"/>
                          <a:ea typeface="Calibri"/>
                          <a:cs typeface="Arial"/>
                        </a:rPr>
                        <a:t>11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D-IV Kebidanan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85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166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RPL</a:t>
                      </a: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498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141743"/>
                  </a:ext>
                </a:extLst>
              </a:tr>
              <a:tr h="3962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 Narrow"/>
                          <a:ea typeface="Calibri"/>
                          <a:cs typeface="Arial"/>
                        </a:rPr>
                        <a:t>J u m l a h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 Narrow"/>
                          <a:ea typeface="Calibri"/>
                          <a:cs typeface="Arial"/>
                        </a:rPr>
                        <a:t>1055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Calibri"/>
                          <a:ea typeface="Calibri"/>
                          <a:cs typeface="Times New Roman"/>
                        </a:rPr>
                        <a:t>1580</a:t>
                      </a:r>
                    </a:p>
                  </a:txBody>
                  <a:tcPr marL="15038" marR="15038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4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82CC-B236-4DB2-AE65-3221B7A2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C00000"/>
                </a:solidFill>
              </a:rPr>
              <a:t>Jumlah</a:t>
            </a:r>
            <a:r>
              <a:rPr lang="en-ID" dirty="0" smtClean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LULUSAN </a:t>
            </a:r>
            <a:r>
              <a:rPr lang="en-ID" dirty="0" err="1" smtClean="0">
                <a:solidFill>
                  <a:srgbClr val="C00000"/>
                </a:solidFill>
              </a:rPr>
              <a:t>dan</a:t>
            </a:r>
            <a:r>
              <a:rPr lang="en-ID" dirty="0" smtClean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IPK </a:t>
            </a:r>
            <a:r>
              <a:rPr lang="id-ID" dirty="0">
                <a:solidFill>
                  <a:srgbClr val="C00000"/>
                </a:solidFill>
              </a:rPr>
              <a:t>≥ 3,25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B25F55-2532-425F-B4FD-B07EBF62D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639091"/>
              </p:ext>
            </p:extLst>
          </p:nvPr>
        </p:nvGraphicFramePr>
        <p:xfrm>
          <a:off x="515938" y="1357745"/>
          <a:ext cx="11150600" cy="481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6963"/>
            <a:ext cx="1353429" cy="5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5487805"/>
              </p:ext>
            </p:extLst>
          </p:nvPr>
        </p:nvGraphicFramePr>
        <p:xfrm>
          <a:off x="515938" y="1505531"/>
          <a:ext cx="9182245" cy="4568094"/>
        </p:xfrm>
        <a:graphic>
          <a:graphicData uri="http://schemas.openxmlformats.org/drawingml/2006/table">
            <a:tbl>
              <a:tblPr/>
              <a:tblGrid>
                <a:gridCol w="84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Jurusan/Prodi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/Terpadu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Judul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Eksemplar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Analis Kesehatan	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143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Farmasi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313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Gizi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4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Keperawatan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585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5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Kesehatan Lingkungan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7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Kebidanan P. Siantar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8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Kebidanan P. Sidimpuan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Calibri"/>
                          <a:cs typeface="Arial"/>
                        </a:rPr>
                        <a:t>Terpadu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519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1515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/>
                          <a:ea typeface="Calibri"/>
                          <a:cs typeface="Arial"/>
                        </a:rPr>
                        <a:t>Total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859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Times New Roman"/>
                        </a:rPr>
                        <a:t>3183</a:t>
                      </a:r>
                    </a:p>
                  </a:txBody>
                  <a:tcPr marL="15304" marR="153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DISTRIBUSI BUKU KE JURUSAN/PRODI TAHUN </a:t>
            </a:r>
            <a:r>
              <a:rPr lang="id-ID" dirty="0" smtClean="0"/>
              <a:t>201</a:t>
            </a:r>
            <a:r>
              <a:rPr lang="en-ID" dirty="0" smtClean="0"/>
              <a:t>8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34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260C10F-7940-41C8-8271-387EA25CC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206995"/>
              </p:ext>
            </p:extLst>
          </p:nvPr>
        </p:nvGraphicFramePr>
        <p:xfrm>
          <a:off x="539749" y="517236"/>
          <a:ext cx="9001415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63782F-51B4-4D8E-A528-E60A1227B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470282"/>
              </p:ext>
            </p:extLst>
          </p:nvPr>
        </p:nvGraphicFramePr>
        <p:xfrm>
          <a:off x="515938" y="1166957"/>
          <a:ext cx="10837862" cy="501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PENGUNJUNG PERPUSTAKAAN TERPADU TAHUN 2017 DAN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7016913"/>
              </p:ext>
            </p:extLst>
          </p:nvPr>
        </p:nvGraphicFramePr>
        <p:xfrm>
          <a:off x="515938" y="1260659"/>
          <a:ext cx="6024790" cy="539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98">
                  <a:extLst>
                    <a:ext uri="{9D8B030D-6E8A-4147-A177-3AD203B41FA5}">
                      <a16:colId xmlns:a16="http://schemas.microsoft.com/office/drawing/2014/main" val="2622858685"/>
                    </a:ext>
                  </a:extLst>
                </a:gridCol>
                <a:gridCol w="150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35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NO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LOKASI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>
                          <a:latin typeface="Arial Narrow" pitchFamily="34" charset="0"/>
                        </a:rPr>
                        <a:t>BANDWIDTH (mbps)</a:t>
                      </a:r>
                    </a:p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2017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BANDWIDTH (mbps)</a:t>
                      </a:r>
                    </a:p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Server</a:t>
                      </a:r>
                      <a:r>
                        <a:rPr lang="id-ID" sz="1400" baseline="0" dirty="0">
                          <a:latin typeface="Arial Narrow" pitchFamily="34" charset="0"/>
                        </a:rPr>
                        <a:t> Poltekkes Medan</a:t>
                      </a:r>
                      <a:endParaRPr lang="id-ID" sz="1400" dirty="0">
                        <a:latin typeface="Arial Narrow" pitchFamily="34" charset="0"/>
                      </a:endParaRP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Direktorat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Analis Kesehatan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Farmasi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Gizi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Keperawatan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Keperawatan Gigi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Kesehatan Lingkungan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Kebidanan Medan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Kebidanan P. Siantar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Arial Narrow" pitchFamily="34" charset="0"/>
                        </a:rPr>
                        <a:t>Kebidanan P. Sidimpuan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4482" marR="844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4482" marR="8448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28974"/>
          </a:xfrm>
        </p:spPr>
        <p:txBody>
          <a:bodyPr/>
          <a:lstStyle/>
          <a:p>
            <a:r>
              <a:rPr lang="id-ID" dirty="0"/>
              <a:t>JARINGAN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2357" y="838944"/>
            <a:ext cx="13099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ASTINET</a:t>
            </a:r>
            <a:endParaRPr lang="id-ID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5042" y="2150159"/>
            <a:ext cx="35429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HOTSPOT WIFI.ID 25 TITIK</a:t>
            </a:r>
            <a:endParaRPr lang="id-ID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7CCA6-8B40-4A7D-A60D-A0334C9343D8}"/>
              </a:ext>
            </a:extLst>
          </p:cNvPr>
          <p:cNvSpPr/>
          <p:nvPr/>
        </p:nvSpPr>
        <p:spPr>
          <a:xfrm>
            <a:off x="7326467" y="3096887"/>
            <a:ext cx="3241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FREE INDIHOME 8 TITIK</a:t>
            </a:r>
            <a:endParaRPr lang="id-ID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5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23197"/>
          </a:xfrm>
        </p:spPr>
        <p:txBody>
          <a:bodyPr vert="horz"/>
          <a:lstStyle/>
          <a:p>
            <a:r>
              <a:rPr lang="id-ID" dirty="0"/>
              <a:t>MAHASISWA DI ASRAMA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739890"/>
              </p:ext>
            </p:extLst>
          </p:nvPr>
        </p:nvGraphicFramePr>
        <p:xfrm>
          <a:off x="515937" y="1089887"/>
          <a:ext cx="10946389" cy="5643421"/>
        </p:xfrm>
        <a:graphic>
          <a:graphicData uri="http://schemas.openxmlformats.org/drawingml/2006/table">
            <a:tbl>
              <a:tblPr firstRow="1" bandRow="1"/>
              <a:tblGrid>
                <a:gridCol w="66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JURUSAN/PRODI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PEREMPUAN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LAKI-LAKI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JUMLAH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 III KEPERAWATAN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229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249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 IV KEPERAWATAN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20842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</a:t>
                      </a:r>
                      <a:r>
                        <a:rPr lang="id-ID" sz="1800" baseline="0" dirty="0">
                          <a:latin typeface="Arial Narrow" pitchFamily="34" charset="0"/>
                        </a:rPr>
                        <a:t> III GIZI</a:t>
                      </a:r>
                      <a:endParaRPr lang="id-ID" sz="18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KESEHATAN LINGKUNGAN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 III KEBIDANAN MEDAN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145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145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 IV KEBIDANAN MEDAN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51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51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 III</a:t>
                      </a:r>
                      <a:r>
                        <a:rPr lang="id-ID" sz="1800" baseline="0" dirty="0">
                          <a:latin typeface="Arial Narrow" pitchFamily="34" charset="0"/>
                        </a:rPr>
                        <a:t> KEBIDANAN P. SIANTAR</a:t>
                      </a:r>
                      <a:endParaRPr lang="id-ID" sz="18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134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134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D III KEBIDANAN P. SIDIMPUAN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116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116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d-ID" sz="18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800" dirty="0">
                          <a:latin typeface="Arial Narrow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783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latin typeface="Arial Narrow" pitchFamily="34" charset="0"/>
                        </a:rPr>
                        <a:t>803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4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618625"/>
              </p:ext>
            </p:extLst>
          </p:nvPr>
        </p:nvGraphicFramePr>
        <p:xfrm>
          <a:off x="515938" y="1281111"/>
          <a:ext cx="8670288" cy="236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71">
                  <a:extLst>
                    <a:ext uri="{9D8B030D-6E8A-4147-A177-3AD203B41FA5}">
                      <a16:colId xmlns:a16="http://schemas.microsoft.com/office/drawing/2014/main" val="3557958654"/>
                    </a:ext>
                  </a:extLst>
                </a:gridCol>
                <a:gridCol w="5135418">
                  <a:extLst>
                    <a:ext uri="{9D8B030D-6E8A-4147-A177-3AD203B41FA5}">
                      <a16:colId xmlns:a16="http://schemas.microsoft.com/office/drawing/2014/main" val="2010334439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3709229387"/>
                    </a:ext>
                  </a:extLst>
                </a:gridCol>
                <a:gridCol w="1510808">
                  <a:extLst>
                    <a:ext uri="{9D8B030D-6E8A-4147-A177-3AD203B41FA5}">
                      <a16:colId xmlns:a16="http://schemas.microsoft.com/office/drawing/2014/main" val="1108313749"/>
                    </a:ext>
                  </a:extLst>
                </a:gridCol>
              </a:tblGrid>
              <a:tr h="591813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JENIS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JUMLAH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KET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134851"/>
                  </a:ext>
                </a:extLst>
              </a:tr>
              <a:tr h="591813">
                <a:tc>
                  <a:txBody>
                    <a:bodyPr/>
                    <a:lstStyle/>
                    <a:p>
                      <a:r>
                        <a:rPr lang="en-ID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KEBIDANAN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14522"/>
                  </a:ext>
                </a:extLst>
              </a:tr>
              <a:tr h="591813">
                <a:tc>
                  <a:txBody>
                    <a:bodyPr/>
                    <a:lstStyle/>
                    <a:p>
                      <a:r>
                        <a:rPr lang="en-ID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UMUM, GIGI DAN FISIOTHERAPY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452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09581"/>
                  </a:ext>
                </a:extLst>
              </a:tr>
              <a:tr h="591813">
                <a:tc>
                  <a:txBody>
                    <a:bodyPr/>
                    <a:lstStyle/>
                    <a:p>
                      <a:r>
                        <a:rPr lang="en-ID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LABORATORIUM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2631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8869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>
                <a:solidFill>
                  <a:srgbClr val="C00000"/>
                </a:solidFill>
              </a:rPr>
              <a:t>DATA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KUNJUNGAN PASIEN</a:t>
            </a:r>
            <a:br>
              <a:rPr lang="id-ID" dirty="0">
                <a:solidFill>
                  <a:srgbClr val="C00000"/>
                </a:solidFill>
              </a:rPr>
            </a:br>
            <a:r>
              <a:rPr lang="id-ID" dirty="0">
                <a:solidFill>
                  <a:srgbClr val="C00000"/>
                </a:solidFill>
              </a:rPr>
              <a:t>BALAI </a:t>
            </a:r>
            <a:r>
              <a:rPr lang="id-ID" dirty="0" smtClean="0">
                <a:solidFill>
                  <a:srgbClr val="C00000"/>
                </a:solidFill>
              </a:rPr>
              <a:t>PENGOBATAN</a:t>
            </a:r>
            <a:r>
              <a:rPr lang="en-ID" dirty="0" smtClean="0">
                <a:solidFill>
                  <a:srgbClr val="C00000"/>
                </a:solidFill>
              </a:rPr>
              <a:t> </a:t>
            </a:r>
            <a:endParaRPr lang="id-ID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1983B-5BAB-4279-BAE2-2B9CD4E0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1739197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C00000"/>
                </a:solidFill>
              </a:rPr>
              <a:t>JUMLAH PESERTA BPJS DI KLINIK POLTEKKES KEMENKES MEDAN</a:t>
            </a:r>
            <a:br>
              <a:rPr lang="id-ID" sz="3600" dirty="0" smtClean="0">
                <a:solidFill>
                  <a:srgbClr val="C00000"/>
                </a:solidFill>
              </a:rPr>
            </a:br>
            <a:r>
              <a:rPr lang="id-ID" sz="3600" dirty="0" smtClean="0">
                <a:solidFill>
                  <a:srgbClr val="C00000"/>
                </a:solidFill>
              </a:rPr>
              <a:t>PER BULAN APRIL 2019</a:t>
            </a:r>
            <a:r>
              <a:rPr lang="en-ID" sz="3600" dirty="0" smtClean="0">
                <a:solidFill>
                  <a:srgbClr val="C00000"/>
                </a:solidFill>
              </a:rPr>
              <a:t> </a:t>
            </a:r>
            <a:r>
              <a:rPr lang="en-ID" sz="3600" dirty="0" smtClean="0"/>
              <a:t>(per 31 </a:t>
            </a:r>
            <a:r>
              <a:rPr lang="en-ID" sz="3600" dirty="0" err="1" smtClean="0"/>
              <a:t>desember</a:t>
            </a:r>
            <a:r>
              <a:rPr lang="en-ID" sz="3600" dirty="0" smtClean="0"/>
              <a:t> 2018)</a:t>
            </a:r>
            <a:endParaRPr lang="id-ID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B8D50-2CE6-4DDB-80B7-627095BD49D4}"/>
              </a:ext>
            </a:extLst>
          </p:cNvPr>
          <p:cNvSpPr/>
          <p:nvPr/>
        </p:nvSpPr>
        <p:spPr>
          <a:xfrm>
            <a:off x="4170123" y="2967335"/>
            <a:ext cx="385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489 PESERTA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Jumlah penelitian yang diterbitkan di jurnal PANNMED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28780329"/>
              </p:ext>
            </p:extLst>
          </p:nvPr>
        </p:nvGraphicFramePr>
        <p:xfrm>
          <a:off x="625597" y="3623310"/>
          <a:ext cx="63071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PERIODE TERBIT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 marL="87854" marR="878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JANUARI – APRIL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 judul</a:t>
                      </a:r>
                      <a:endParaRPr lang="id-ID" dirty="0"/>
                    </a:p>
                  </a:txBody>
                  <a:tcPr marL="87854" marR="878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MEI – AGUSTUS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17 judul</a:t>
                      </a:r>
                      <a:endParaRPr lang="id-ID" dirty="0"/>
                    </a:p>
                  </a:txBody>
                  <a:tcPr marL="87854" marR="878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SEPTEMBER</a:t>
                      </a:r>
                      <a:r>
                        <a:rPr lang="id-ID" baseline="0" dirty="0" smtClean="0"/>
                        <a:t> - DESEMBER</a:t>
                      </a:r>
                      <a:endParaRPr lang="id-ID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 judul</a:t>
                      </a:r>
                      <a:endParaRPr lang="id-ID" dirty="0"/>
                    </a:p>
                  </a:txBody>
                  <a:tcPr marL="87854" marR="878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PANNMED</a:t>
            </a:r>
            <a:endParaRPr lang="id-ID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89744599"/>
              </p:ext>
            </p:extLst>
          </p:nvPr>
        </p:nvGraphicFramePr>
        <p:xfrm>
          <a:off x="6096000" y="476774"/>
          <a:ext cx="6096000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240030" y="6176963"/>
            <a:ext cx="1348740" cy="5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2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971" y="3667433"/>
            <a:ext cx="10938100" cy="2171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PUSAT KAJIAN PENANGGULANGAN </a:t>
            </a:r>
            <a:br>
              <a:rPr lang="en-US" dirty="0" smtClean="0"/>
            </a:br>
            <a:r>
              <a:rPr lang="en-US" dirty="0" smtClean="0"/>
              <a:t>MASALAH KESEHATAN IBU DAN ANAK </a:t>
            </a:r>
            <a:br>
              <a:rPr lang="en-US" dirty="0" smtClean="0"/>
            </a:br>
            <a:r>
              <a:rPr lang="en-US" dirty="0" smtClean="0"/>
              <a:t>BERBASIS BUDAYA LOKAL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001" y="233364"/>
            <a:ext cx="10918604" cy="1018033"/>
          </a:xfrm>
        </p:spPr>
        <p:txBody>
          <a:bodyPr>
            <a:noAutofit/>
          </a:bodyPr>
          <a:lstStyle/>
          <a:p>
            <a:r>
              <a:rPr lang="en-ID" sz="4800" dirty="0">
                <a:solidFill>
                  <a:srgbClr val="FF0000"/>
                </a:solidFill>
                <a:latin typeface="Algerian" panose="04020705040A02060702" pitchFamily="82" charset="0"/>
              </a:rPr>
              <a:t>PUSAT UNGGULAN IPTEK (PUI)</a:t>
            </a:r>
          </a:p>
          <a:p>
            <a:r>
              <a:rPr lang="en-ID" sz="4800" dirty="0">
                <a:solidFill>
                  <a:srgbClr val="FF0000"/>
                </a:solidFill>
                <a:latin typeface="Algerian" panose="04020705040A02060702" pitchFamily="82" charset="0"/>
              </a:rPr>
              <a:t>POLTEKKES MEDAN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Tim </a:t>
            </a:r>
            <a:r>
              <a:rPr lang="en-ID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pui</a:t>
            </a:r>
            <a:r>
              <a:rPr lang="en-ID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ID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poltekkes</a:t>
            </a:r>
            <a:r>
              <a:rPr lang="en-ID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ID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medan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81" y="1424848"/>
            <a:ext cx="12471095" cy="5058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 err="1"/>
              <a:t>Penanggung</a:t>
            </a:r>
            <a:r>
              <a:rPr lang="en-ID" b="1" dirty="0"/>
              <a:t> </a:t>
            </a:r>
            <a:r>
              <a:rPr lang="en-ID" b="1" dirty="0" err="1" smtClean="0"/>
              <a:t>Jawab</a:t>
            </a:r>
            <a:r>
              <a:rPr lang="en-ID" b="1" dirty="0" smtClean="0"/>
              <a:t>: </a:t>
            </a:r>
            <a:r>
              <a:rPr lang="en-ID" b="1" dirty="0"/>
              <a:t>Dra. Ida </a:t>
            </a:r>
            <a:r>
              <a:rPr lang="en-ID" b="1" dirty="0" err="1"/>
              <a:t>Nurhayati</a:t>
            </a:r>
            <a:r>
              <a:rPr lang="en-ID" b="1" dirty="0"/>
              <a:t>, </a:t>
            </a:r>
            <a:r>
              <a:rPr lang="en-ID" b="1" dirty="0" err="1"/>
              <a:t>M.Kes</a:t>
            </a:r>
            <a:endParaRPr lang="en-US" dirty="0"/>
          </a:p>
          <a:p>
            <a:pPr marL="0" indent="0">
              <a:buNone/>
            </a:pPr>
            <a:r>
              <a:rPr lang="en-ID" b="1" dirty="0" err="1"/>
              <a:t>Ketua</a:t>
            </a:r>
            <a:r>
              <a:rPr lang="en-ID" b="1" dirty="0"/>
              <a:t>			</a:t>
            </a:r>
            <a:r>
              <a:rPr lang="en-ID" b="1" dirty="0" smtClean="0"/>
              <a:t>: </a:t>
            </a:r>
            <a:r>
              <a:rPr lang="en-ID" b="1" dirty="0" err="1"/>
              <a:t>Dr.</a:t>
            </a:r>
            <a:r>
              <a:rPr lang="en-ID" b="1" dirty="0"/>
              <a:t> Ir. </a:t>
            </a:r>
            <a:r>
              <a:rPr lang="en-ID" b="1" dirty="0" err="1"/>
              <a:t>Zuraidah</a:t>
            </a:r>
            <a:r>
              <a:rPr lang="en-ID" b="1" dirty="0"/>
              <a:t> </a:t>
            </a:r>
            <a:r>
              <a:rPr lang="en-ID" b="1" dirty="0" err="1"/>
              <a:t>Masution</a:t>
            </a:r>
            <a:r>
              <a:rPr lang="en-ID" b="1" dirty="0"/>
              <a:t>, </a:t>
            </a:r>
            <a:r>
              <a:rPr lang="en-ID" b="1" dirty="0" err="1"/>
              <a:t>M.Kes</a:t>
            </a:r>
            <a:endParaRPr lang="en-US" dirty="0"/>
          </a:p>
          <a:p>
            <a:pPr marL="0" indent="0">
              <a:buNone/>
            </a:pPr>
            <a:r>
              <a:rPr lang="en-ID" b="1" dirty="0" err="1"/>
              <a:t>Anggota</a:t>
            </a:r>
            <a:r>
              <a:rPr lang="en-ID" b="1" dirty="0"/>
              <a:t>		</a:t>
            </a:r>
            <a:r>
              <a:rPr lang="en-ID" b="1" dirty="0" smtClean="0"/>
              <a:t>: </a:t>
            </a:r>
            <a:r>
              <a:rPr lang="en-ID" b="1" dirty="0" err="1"/>
              <a:t>Dr.</a:t>
            </a:r>
            <a:r>
              <a:rPr lang="en-ID" b="1" dirty="0"/>
              <a:t> </a:t>
            </a:r>
            <a:r>
              <a:rPr lang="en-ID" b="1" dirty="0" err="1"/>
              <a:t>drg</a:t>
            </a:r>
            <a:r>
              <a:rPr lang="en-ID" b="1" dirty="0"/>
              <a:t>. </a:t>
            </a:r>
            <a:r>
              <a:rPr lang="en-ID" b="1" dirty="0" err="1"/>
              <a:t>Ngena</a:t>
            </a:r>
            <a:r>
              <a:rPr lang="en-ID" b="1" dirty="0"/>
              <a:t> Ria, </a:t>
            </a:r>
            <a:r>
              <a:rPr lang="en-ID" b="1" dirty="0" err="1"/>
              <a:t>M.Kes</a:t>
            </a:r>
            <a:endParaRPr lang="en-US" dirty="0"/>
          </a:p>
          <a:p>
            <a:pPr marL="0" indent="0">
              <a:buNone/>
            </a:pPr>
            <a:r>
              <a:rPr lang="en-ID" b="1" dirty="0"/>
              <a:t>			</a:t>
            </a:r>
            <a:r>
              <a:rPr lang="en-ID" b="1" dirty="0" smtClean="0"/>
              <a:t>: </a:t>
            </a:r>
            <a:r>
              <a:rPr lang="en-ID" b="1" dirty="0" err="1" smtClean="0"/>
              <a:t>Yulina</a:t>
            </a:r>
            <a:r>
              <a:rPr lang="en-ID" b="1" dirty="0" smtClean="0"/>
              <a:t> D </a:t>
            </a:r>
            <a:r>
              <a:rPr lang="en-ID" b="1" dirty="0" err="1" smtClean="0"/>
              <a:t>Hastuty</a:t>
            </a:r>
            <a:r>
              <a:rPr lang="en-ID" b="1" dirty="0" smtClean="0"/>
              <a:t>, </a:t>
            </a:r>
            <a:r>
              <a:rPr lang="en-ID" b="1" dirty="0" err="1"/>
              <a:t>S.Kep</a:t>
            </a:r>
            <a:r>
              <a:rPr lang="en-ID" b="1" dirty="0"/>
              <a:t>, </a:t>
            </a:r>
            <a:r>
              <a:rPr lang="en-ID" b="1" dirty="0" err="1"/>
              <a:t>Ners</a:t>
            </a:r>
            <a:r>
              <a:rPr lang="en-ID" b="1" dirty="0"/>
              <a:t>, M. Biomed</a:t>
            </a:r>
            <a:endParaRPr lang="en-US" dirty="0"/>
          </a:p>
          <a:p>
            <a:pPr marL="0" indent="0">
              <a:buNone/>
            </a:pPr>
            <a:r>
              <a:rPr lang="en-ID" b="1" dirty="0"/>
              <a:t>			   Maya </a:t>
            </a:r>
            <a:r>
              <a:rPr lang="en-ID" b="1" dirty="0" err="1"/>
              <a:t>Handayani</a:t>
            </a:r>
            <a:r>
              <a:rPr lang="en-ID" b="1" dirty="0"/>
              <a:t> </a:t>
            </a:r>
            <a:r>
              <a:rPr lang="en-ID" b="1" dirty="0" err="1"/>
              <a:t>Sinaga</a:t>
            </a:r>
            <a:r>
              <a:rPr lang="en-ID" b="1" dirty="0"/>
              <a:t>, SS, </a:t>
            </a:r>
            <a:r>
              <a:rPr lang="en-ID" b="1" dirty="0" err="1"/>
              <a:t>M.Pd</a:t>
            </a:r>
            <a:endParaRPr lang="en-US" dirty="0"/>
          </a:p>
          <a:p>
            <a:pPr marL="0" indent="0">
              <a:buNone/>
            </a:pPr>
            <a:r>
              <a:rPr lang="en-ID" b="1" dirty="0"/>
              <a:t>			</a:t>
            </a:r>
            <a:r>
              <a:rPr lang="en-ID" b="1" dirty="0" smtClean="0"/>
              <a:t>  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Retnauli</a:t>
            </a:r>
            <a:r>
              <a:rPr lang="en-ID" b="1" dirty="0"/>
              <a:t> </a:t>
            </a:r>
            <a:r>
              <a:rPr lang="en-ID" b="1" dirty="0" smtClean="0"/>
              <a:t>S, </a:t>
            </a:r>
            <a:r>
              <a:rPr lang="en-ID" b="1" dirty="0" err="1"/>
              <a:t>S.Gz</a:t>
            </a:r>
            <a:r>
              <a:rPr lang="en-ID" b="1" dirty="0"/>
              <a:t>, </a:t>
            </a:r>
            <a:r>
              <a:rPr lang="en-ID" b="1" dirty="0" err="1" smtClean="0"/>
              <a:t>M.Gizi</a:t>
            </a:r>
            <a:endParaRPr lang="en-ID" b="1" dirty="0" smtClean="0"/>
          </a:p>
          <a:p>
            <a:pPr marL="0" indent="0">
              <a:buNone/>
            </a:pPr>
            <a:r>
              <a:rPr lang="en-ID" b="1" dirty="0" smtClean="0"/>
              <a:t>Tim ITB </a:t>
            </a:r>
            <a:r>
              <a:rPr lang="en-ID" b="1" dirty="0" err="1" smtClean="0"/>
              <a:t>Tahap</a:t>
            </a:r>
            <a:r>
              <a:rPr lang="en-ID" b="1" dirty="0" smtClean="0"/>
              <a:t> I Rank 30, II Rank 20, III Rank 10 </a:t>
            </a:r>
            <a:r>
              <a:rPr lang="en-ID" b="1" dirty="0" err="1" smtClean="0"/>
              <a:t>Besar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34"/>
          </p:nvPr>
        </p:nvPicPr>
        <p:blipFill rotWithShape="1">
          <a:blip r:embed="rId2"/>
          <a:srcRect t="14667" b="25185"/>
          <a:stretch/>
        </p:blipFill>
        <p:spPr>
          <a:xfrm>
            <a:off x="599441" y="111759"/>
            <a:ext cx="10754360" cy="65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08" y="246621"/>
            <a:ext cx="10826029" cy="920336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id-ID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NILAI LAKIP DARI </a:t>
            </a:r>
            <a:r>
              <a:rPr lang="en-US" altLang="id-ID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id-ID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AHUN 2013-201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en-US" altLang="id-ID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4227318"/>
              </p:ext>
            </p:extLst>
          </p:nvPr>
        </p:nvGraphicFramePr>
        <p:xfrm>
          <a:off x="655782" y="1394547"/>
          <a:ext cx="10502900" cy="486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7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27" y="346652"/>
            <a:ext cx="9605818" cy="6232227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9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2007052"/>
          </a:xfrm>
        </p:spPr>
        <p:txBody>
          <a:bodyPr>
            <a:normAutofit fontScale="90000"/>
          </a:bodyPr>
          <a:lstStyle/>
          <a:p>
            <a:r>
              <a:rPr lang="en-ID" sz="6000" dirty="0" smtClean="0"/>
              <a:t>POLTEKKES KEMENKES MEDAN PERINGKAT 10 BESAR NILAI LAKIP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836" y="2928209"/>
            <a:ext cx="10887364" cy="3043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5400" i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TERIMA KASIH KEPADA SELURUH CIVITAS AKADEMIKA POLTEKKES KEMENKES MEDAN </a:t>
            </a:r>
            <a:endParaRPr lang="en-US" sz="5400" i="1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46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6" y="101599"/>
            <a:ext cx="5952979" cy="654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50" y="101598"/>
            <a:ext cx="5708073" cy="65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47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87037"/>
            <a:ext cx="7315200" cy="66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Poltekkes_medan@yahoo.co.id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 smtClean="0"/>
              <a:t>Poltekkes_medan.ac.id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435895" cy="921807"/>
          </a:xfrm>
        </p:spPr>
        <p:txBody>
          <a:bodyPr/>
          <a:lstStyle/>
          <a:p>
            <a:r>
              <a:rPr lang="en-ID" dirty="0" smtClean="0"/>
              <a:t>TERIMA KASIH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25891" y="304800"/>
            <a:ext cx="2179782" cy="98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74" y="739370"/>
            <a:ext cx="5694211" cy="53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348834" cy="1325563"/>
          </a:xfrm>
        </p:spPr>
        <p:txBody>
          <a:bodyPr/>
          <a:lstStyle/>
          <a:p>
            <a:r>
              <a:rPr lang="id-ID" dirty="0" smtClean="0"/>
              <a:t>Pengabdian masyarakat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06262"/>
            <a:ext cx="4442691" cy="463011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sz="2800" dirty="0" smtClean="0"/>
              <a:t>Dosen = 68 </a:t>
            </a:r>
            <a:r>
              <a:rPr lang="en-ID" sz="2800" dirty="0" err="1" smtClean="0"/>
              <a:t>Kegiatan</a:t>
            </a:r>
            <a:endParaRPr lang="id-ID" sz="2800" dirty="0" smtClean="0"/>
          </a:p>
          <a:p>
            <a:pPr marL="342900" indent="-342900">
              <a:buAutoNum type="arabicPeriod"/>
            </a:pPr>
            <a:r>
              <a:rPr lang="id-ID" sz="2800" dirty="0" smtClean="0"/>
              <a:t>PLP = 5 </a:t>
            </a:r>
            <a:r>
              <a:rPr lang="en-ID" sz="2800" dirty="0" err="1"/>
              <a:t>Kegiatan</a:t>
            </a:r>
            <a:r>
              <a:rPr lang="en-ID" sz="2800" dirty="0"/>
              <a:t> </a:t>
            </a:r>
            <a:endParaRPr lang="en-ID" sz="2800" dirty="0" smtClean="0"/>
          </a:p>
          <a:p>
            <a:pPr marL="342900" indent="-342900">
              <a:buAutoNum type="arabicPeriod"/>
            </a:pPr>
            <a:r>
              <a:rPr lang="id-ID" sz="2800" dirty="0" smtClean="0"/>
              <a:t>GERMAS </a:t>
            </a:r>
            <a:r>
              <a:rPr lang="id-ID" sz="2800" dirty="0"/>
              <a:t>= 4 </a:t>
            </a:r>
            <a:r>
              <a:rPr lang="en-ID" sz="2800" dirty="0" err="1"/>
              <a:t>Kegiatan</a:t>
            </a:r>
            <a:r>
              <a:rPr lang="en-ID" sz="2800" dirty="0"/>
              <a:t> </a:t>
            </a:r>
            <a:endParaRPr lang="en-ID" sz="2800" dirty="0" smtClean="0"/>
          </a:p>
          <a:p>
            <a:pPr marL="342900" indent="-342900">
              <a:buAutoNum type="arabicPeriod"/>
            </a:pPr>
            <a:r>
              <a:rPr lang="id-ID" sz="2800" dirty="0" smtClean="0"/>
              <a:t>Terpadu </a:t>
            </a:r>
            <a:r>
              <a:rPr lang="id-ID" sz="2800" dirty="0"/>
              <a:t>= 1 </a:t>
            </a:r>
            <a:r>
              <a:rPr lang="en-ID" sz="2800" dirty="0" err="1"/>
              <a:t>Kegiatan</a:t>
            </a:r>
            <a:endParaRPr lang="id-ID" sz="2800" dirty="0" smtClean="0"/>
          </a:p>
          <a:p>
            <a:pPr marL="342900" indent="-342900">
              <a:buAutoNum type="arabicPeriod"/>
            </a:pPr>
            <a:r>
              <a:rPr lang="id-ID" sz="2800" dirty="0"/>
              <a:t>Desa Binaan = 2 </a:t>
            </a:r>
            <a:r>
              <a:rPr lang="en-ID" sz="2800" dirty="0" err="1"/>
              <a:t>Kegiatan</a:t>
            </a:r>
            <a:endParaRPr lang="id-ID" sz="2800" dirty="0" smtClean="0"/>
          </a:p>
          <a:p>
            <a:pPr marL="342900" indent="-342900" algn="just">
              <a:buAutoNum type="arabicPeriod"/>
            </a:pPr>
            <a:r>
              <a:rPr lang="id-ID" sz="2800" dirty="0"/>
              <a:t>Swadana = </a:t>
            </a:r>
            <a:r>
              <a:rPr lang="id-ID" sz="2800" dirty="0" smtClean="0"/>
              <a:t>23 </a:t>
            </a:r>
            <a:r>
              <a:rPr lang="en-ID" sz="2800" dirty="0" err="1" smtClean="0"/>
              <a:t>Kegiatan</a:t>
            </a:r>
            <a:endParaRPr lang="en-ID" sz="2800" dirty="0" smtClean="0"/>
          </a:p>
          <a:p>
            <a:pPr marL="0" indent="0" algn="just">
              <a:buNone/>
            </a:pPr>
            <a:endParaRPr lang="en-ID" sz="2800" dirty="0" smtClean="0"/>
          </a:p>
          <a:p>
            <a:pPr marL="0" indent="0" algn="just">
              <a:buNone/>
            </a:pPr>
            <a:r>
              <a:rPr lang="en-ID" sz="2800" dirty="0" smtClean="0"/>
              <a:t>Total 103 </a:t>
            </a:r>
            <a:r>
              <a:rPr lang="en-ID" sz="2800" dirty="0" err="1" smtClean="0"/>
              <a:t>Kegiatan</a:t>
            </a:r>
            <a:endParaRPr lang="en-US" sz="2800" dirty="0"/>
          </a:p>
          <a:p>
            <a:pPr marL="0" indent="0" algn="just">
              <a:buNone/>
            </a:pPr>
            <a:r>
              <a:rPr lang="en-ID" sz="2800" dirty="0" smtClean="0"/>
              <a:t>Target 80 </a:t>
            </a:r>
            <a:r>
              <a:rPr lang="en-ID" sz="2800" dirty="0" err="1" smtClean="0"/>
              <a:t>Kegiatan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09" y="6176963"/>
            <a:ext cx="1353429" cy="512108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1923" r="21923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penelitian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3" y="2863157"/>
            <a:ext cx="4158921" cy="359258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id-ID" sz="2400" dirty="0"/>
              <a:t>Calon Dosen = 14 Judul</a:t>
            </a:r>
          </a:p>
          <a:p>
            <a:pPr marL="342900" indent="-342900">
              <a:buAutoNum type="arabicPeriod"/>
            </a:pPr>
            <a:r>
              <a:rPr lang="id-ID" sz="2400" dirty="0"/>
              <a:t>Penelitian pemula = 5 Judul</a:t>
            </a:r>
          </a:p>
          <a:p>
            <a:pPr marL="342900" indent="-342900">
              <a:buAutoNum type="arabicPeriod"/>
            </a:pPr>
            <a:r>
              <a:rPr lang="id-ID" sz="2400" dirty="0"/>
              <a:t>Hibah Bersaing = 44 Judul</a:t>
            </a:r>
          </a:p>
          <a:p>
            <a:pPr marL="342900" indent="-342900">
              <a:buAutoNum type="arabicPeriod"/>
            </a:pPr>
            <a:r>
              <a:rPr lang="id-ID" sz="2400" dirty="0"/>
              <a:t>Unggulan Institusi = 3 Judul</a:t>
            </a:r>
          </a:p>
          <a:p>
            <a:pPr marL="342900" indent="-342900">
              <a:buAutoNum type="arabicPeriod"/>
            </a:pPr>
            <a:r>
              <a:rPr lang="id-ID" sz="2400" dirty="0"/>
              <a:t>Swadana = 11 </a:t>
            </a:r>
            <a:r>
              <a:rPr lang="id-ID" sz="2400" dirty="0" smtClean="0"/>
              <a:t>Judul</a:t>
            </a:r>
            <a:endParaRPr lang="en-US" sz="2400" dirty="0"/>
          </a:p>
          <a:p>
            <a:endParaRPr lang="en-ID" sz="2400" dirty="0" smtClean="0"/>
          </a:p>
          <a:p>
            <a:r>
              <a:rPr lang="en-ID" sz="2400" dirty="0" smtClean="0"/>
              <a:t>Total 77 </a:t>
            </a:r>
            <a:r>
              <a:rPr lang="en-ID" sz="2400" dirty="0" err="1" smtClean="0"/>
              <a:t>Judul</a:t>
            </a:r>
            <a:endParaRPr lang="en-ID" sz="2400" dirty="0" smtClean="0"/>
          </a:p>
          <a:p>
            <a:r>
              <a:rPr lang="en-ID" sz="2400" dirty="0" smtClean="0"/>
              <a:t>Target 75 </a:t>
            </a:r>
            <a:r>
              <a:rPr lang="en-ID" sz="2400" dirty="0" err="1" smtClean="0"/>
              <a:t>Judul</a:t>
            </a:r>
            <a:endParaRPr lang="en-ID" sz="2400" dirty="0" smtClean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ID" sz="3600" dirty="0" err="1" smtClean="0"/>
              <a:t>Publikasi</a:t>
            </a:r>
            <a:r>
              <a:rPr lang="en-ID" sz="3600" dirty="0" smtClean="0"/>
              <a:t> </a:t>
            </a:r>
            <a:r>
              <a:rPr lang="id-ID" sz="3600" dirty="0" smtClean="0"/>
              <a:t>Jurnal </a:t>
            </a:r>
            <a:r>
              <a:rPr lang="en-ID" sz="3600" dirty="0"/>
              <a:t>I</a:t>
            </a:r>
            <a:r>
              <a:rPr lang="id-ID" sz="3600" dirty="0" smtClean="0"/>
              <a:t>nternasional pada tahun 2018 ada sebanyak </a:t>
            </a:r>
            <a:r>
              <a:rPr lang="en-ID" sz="3600" dirty="0" smtClean="0"/>
              <a:t>19</a:t>
            </a:r>
            <a:r>
              <a:rPr lang="id-ID" sz="3600" dirty="0" smtClean="0"/>
              <a:t> judul</a:t>
            </a:r>
            <a:r>
              <a:rPr lang="en-ID" sz="3600" dirty="0" smtClean="0"/>
              <a:t> (Target 10 </a:t>
            </a:r>
            <a:r>
              <a:rPr lang="en-ID" sz="3600" dirty="0" err="1" smtClean="0"/>
              <a:t>Judul</a:t>
            </a:r>
            <a:r>
              <a:rPr lang="en-ID" sz="3600" dirty="0" smtClean="0"/>
              <a:t>)</a:t>
            </a:r>
            <a:endParaRPr lang="en-US" sz="3600" dirty="0"/>
          </a:p>
        </p:txBody>
      </p:sp>
      <p:pic>
        <p:nvPicPr>
          <p:cNvPr id="22" name="Picture Placeholder 21" descr="downtown area at dusk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" r="517"/>
          <a:stretch>
            <a:fillRect/>
          </a:stretch>
        </p:blipFill>
        <p:spPr/>
      </p:pic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1" r="131"/>
          <a:stretch>
            <a:fillRect/>
          </a:stretch>
        </p:blipFill>
        <p:spPr/>
      </p:pic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58" b="158"/>
          <a:stretch>
            <a:fillRect/>
          </a:stretch>
        </p:blipFill>
        <p:spPr>
          <a:xfrm>
            <a:off x="11688763" y="1989138"/>
            <a:ext cx="503237" cy="501650"/>
          </a:xfrm>
        </p:spPr>
      </p:pic>
      <p:sp>
        <p:nvSpPr>
          <p:cNvPr id="5" name="Content Placeholder 4"/>
          <p:cNvSpPr>
            <a:spLocks noGrp="1"/>
          </p:cNvSpPr>
          <p:nvPr>
            <p:ph idx="15"/>
          </p:nvPr>
        </p:nvSpPr>
        <p:spPr>
          <a:xfrm>
            <a:off x="515938" y="1903728"/>
            <a:ext cx="4238998" cy="495389"/>
          </a:xfrm>
        </p:spPr>
        <p:txBody>
          <a:bodyPr/>
          <a:lstStyle/>
          <a:p>
            <a:r>
              <a:rPr lang="id-ID" sz="2400" dirty="0" smtClean="0"/>
              <a:t>Penelitian yang dihasilkan tahun 2018</a:t>
            </a:r>
            <a:endParaRPr lang="id-ID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5938" y="499595"/>
            <a:ext cx="10225953" cy="1325563"/>
          </a:xfrm>
        </p:spPr>
        <p:txBody>
          <a:bodyPr/>
          <a:lstStyle/>
          <a:p>
            <a:r>
              <a:rPr lang="id-ID" dirty="0"/>
              <a:t>JUMLAH HAKI YANG DIHASILKAN SELAMA TAHUN 2018 ADA 5 JENIS</a:t>
            </a:r>
            <a:br>
              <a:rPr lang="id-ID" dirty="0"/>
            </a:br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444" r="19444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83533"/>
              </p:ext>
            </p:extLst>
          </p:nvPr>
        </p:nvGraphicFramePr>
        <p:xfrm>
          <a:off x="538959" y="1468581"/>
          <a:ext cx="11394423" cy="509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305">
                  <a:extLst>
                    <a:ext uri="{9D8B030D-6E8A-4147-A177-3AD203B41FA5}">
                      <a16:colId xmlns:a16="http://schemas.microsoft.com/office/drawing/2014/main" val="2368835957"/>
                    </a:ext>
                  </a:extLst>
                </a:gridCol>
                <a:gridCol w="3962013">
                  <a:extLst>
                    <a:ext uri="{9D8B030D-6E8A-4147-A177-3AD203B41FA5}">
                      <a16:colId xmlns:a16="http://schemas.microsoft.com/office/drawing/2014/main" val="3589298902"/>
                    </a:ext>
                  </a:extLst>
                </a:gridCol>
                <a:gridCol w="2278632">
                  <a:extLst>
                    <a:ext uri="{9D8B030D-6E8A-4147-A177-3AD203B41FA5}">
                      <a16:colId xmlns:a16="http://schemas.microsoft.com/office/drawing/2014/main" val="2227225578"/>
                    </a:ext>
                  </a:extLst>
                </a:gridCol>
                <a:gridCol w="2276104">
                  <a:extLst>
                    <a:ext uri="{9D8B030D-6E8A-4147-A177-3AD203B41FA5}">
                      <a16:colId xmlns:a16="http://schemas.microsoft.com/office/drawing/2014/main" val="2267834428"/>
                    </a:ext>
                  </a:extLst>
                </a:gridCol>
                <a:gridCol w="2277369">
                  <a:extLst>
                    <a:ext uri="{9D8B030D-6E8A-4147-A177-3AD203B41FA5}">
                      <a16:colId xmlns:a16="http://schemas.microsoft.com/office/drawing/2014/main" val="2160036074"/>
                    </a:ext>
                  </a:extLst>
                </a:gridCol>
              </a:tblGrid>
              <a:tr h="299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Judul Ciptaan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Nama Dosen (Pencipta)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Jurusan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Keterangan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101898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Tesis: Hubungan Kemampuan Fungsi Tubuh dan dukungan keluarga dengan Depresi pada pasien pasca stroke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Solihuddin Harahap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Keperawatan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Tanggal Permohonan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535520"/>
                  </a:ext>
                </a:extLst>
              </a:tr>
              <a:tr h="1199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Disertasi : Pemberdayaan Siswa SD Menjadi Kader Cilik Pengawas Jajanan Sebagai Pioner perubahan Perilaku Jajan Siswa di Lubuk Pakam kabupaten Deli Serdang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Oslida Martony ,SKM,M.Kes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Gizi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Tangggal Permohonan 05 Februari 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130131"/>
                  </a:ext>
                </a:extLst>
              </a:tr>
              <a:tr h="599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Stunting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Dr Ir Zuraidah Nasution,M.Kes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Gizi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Tanggal Permohonan 15 Maret 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855155"/>
                  </a:ext>
                </a:extLst>
              </a:tr>
              <a:tr h="1199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Buku saku: kader Stunting yang digunakan dalam Edukasi Kader untuk mengatasi Stunting di kabupaten Baitussalam Aceh Besar.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Dr.drg Ngena Ria,M.Kes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Keperawatan Gigi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Tanggal permohonan 15 Maret 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625759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Laporan penelitian : Model Edukasi Kader untuk mengatasi Stunting di kabupaten Baitussalam Ace Besar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Dr. Samsider Sitorys,SST,M.Kes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Keb.Medan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Tanggal permohonan 15 Maret 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76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7" y="6196707"/>
            <a:ext cx="1353429" cy="5121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1070012"/>
          </a:xfrm>
        </p:spPr>
        <p:txBody>
          <a:bodyPr/>
          <a:lstStyle/>
          <a:p>
            <a:r>
              <a:rPr lang="id-ID" dirty="0" smtClean="0"/>
              <a:t>DATA Penatausahaan </a:t>
            </a:r>
            <a:r>
              <a:rPr lang="id-ID" dirty="0"/>
              <a:t>ijazah lulusan TA. 2017/2018 dilakukan untuk sebanyak </a:t>
            </a:r>
            <a:r>
              <a:rPr lang="id-ID" dirty="0" smtClean="0"/>
              <a:t>= 1580 orang</a:t>
            </a:r>
            <a:endParaRPr lang="id-ID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4489"/>
              </p:ext>
            </p:extLst>
          </p:nvPr>
        </p:nvGraphicFramePr>
        <p:xfrm>
          <a:off x="515938" y="1437725"/>
          <a:ext cx="5107623" cy="480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9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Jurusan / Prodi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 (orang)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Analis Kesehatan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Farmasi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Gizi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101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Keperawatan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123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Keperawatan Gigi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Kesehatan Lingkungan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93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Kebidanan Medan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 III Kebidanan Pematang Siantar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73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D III Kebidanan Padangsidimpuan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44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D III Analis Kesehatan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 D III Farmasi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91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3863"/>
              </p:ext>
            </p:extLst>
          </p:nvPr>
        </p:nvGraphicFramePr>
        <p:xfrm>
          <a:off x="6046471" y="1437725"/>
          <a:ext cx="5307330" cy="480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9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Jurusan / Prodi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 (orang)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RPL D III Gizi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 D III Keperawatan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46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 D III Keperawatan Gigi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 D III Kesehatan Lingkungan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 D III Kebidanan Medan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66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RPL D III Kebidanan Pematang Siantar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RPL D III Kebidanan Padangsidimpuan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DIV</a:t>
                      </a:r>
                      <a:r>
                        <a:rPr lang="id-ID" baseline="0" dirty="0" smtClean="0"/>
                        <a:t> Gizi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DIV</a:t>
                      </a:r>
                      <a:r>
                        <a:rPr lang="id-ID" baseline="0" dirty="0" smtClean="0"/>
                        <a:t> KSO Gizi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DIV</a:t>
                      </a:r>
                      <a:r>
                        <a:rPr lang="id-ID" baseline="0" dirty="0" smtClean="0"/>
                        <a:t> Kebidanan Medan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DIV</a:t>
                      </a:r>
                      <a:r>
                        <a:rPr lang="id-ID" baseline="0" dirty="0" smtClean="0"/>
                        <a:t> Alih Jenjang Kebidanan Medan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5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5519988"/>
              </p:ext>
            </p:extLst>
          </p:nvPr>
        </p:nvGraphicFramePr>
        <p:xfrm>
          <a:off x="515938" y="1825624"/>
          <a:ext cx="5381944" cy="251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452">
                  <a:extLst>
                    <a:ext uri="{9D8B030D-6E8A-4147-A177-3AD203B41FA5}">
                      <a16:colId xmlns:a16="http://schemas.microsoft.com/office/drawing/2014/main" val="1793058176"/>
                    </a:ext>
                  </a:extLst>
                </a:gridCol>
                <a:gridCol w="1229520">
                  <a:extLst>
                    <a:ext uri="{9D8B030D-6E8A-4147-A177-3AD203B41FA5}">
                      <a16:colId xmlns:a16="http://schemas.microsoft.com/office/drawing/2014/main" val="139710927"/>
                    </a:ext>
                  </a:extLst>
                </a:gridCol>
                <a:gridCol w="1067910">
                  <a:extLst>
                    <a:ext uri="{9D8B030D-6E8A-4147-A177-3AD203B41FA5}">
                      <a16:colId xmlns:a16="http://schemas.microsoft.com/office/drawing/2014/main" val="2735601991"/>
                    </a:ext>
                  </a:extLst>
                </a:gridCol>
                <a:gridCol w="1623062">
                  <a:extLst>
                    <a:ext uri="{9D8B030D-6E8A-4147-A177-3AD203B41FA5}">
                      <a16:colId xmlns:a16="http://schemas.microsoft.com/office/drawing/2014/main" val="1377570729"/>
                    </a:ext>
                  </a:extLst>
                </a:gridCol>
              </a:tblGrid>
              <a:tr h="110152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GELOMBANG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USULAN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KELULU SAN</a:t>
                      </a:r>
                      <a:endParaRPr lang="id-ID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PERSENTASE</a:t>
                      </a:r>
                      <a:r>
                        <a:rPr lang="id-ID" baseline="0" dirty="0" smtClean="0"/>
                        <a:t> KELULUSAN SERTIFIKASI DOSEN 90%</a:t>
                      </a:r>
                      <a:endParaRPr lang="id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954010"/>
                  </a:ext>
                </a:extLst>
              </a:tr>
              <a:tr h="63818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78843"/>
                  </a:ext>
                </a:extLst>
              </a:tr>
              <a:tr h="77806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6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9249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Sertifikasi dosen </a:t>
            </a:r>
            <a:endParaRPr lang="id-ID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95285032"/>
              </p:ext>
            </p:extLst>
          </p:nvPr>
        </p:nvGraphicFramePr>
        <p:xfrm>
          <a:off x="6332220" y="1321222"/>
          <a:ext cx="5031476" cy="498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6173847"/>
            <a:ext cx="13534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9">
    <a:dk1>
      <a:srgbClr val="0F0D29"/>
    </a:dk1>
    <a:lt1>
      <a:srgbClr val="FFFFFF"/>
    </a:lt1>
    <a:dk2>
      <a:srgbClr val="082A75"/>
    </a:dk2>
    <a:lt2>
      <a:srgbClr val="E7E6E6"/>
    </a:lt2>
    <a:accent1>
      <a:srgbClr val="024F75"/>
    </a:accent1>
    <a:accent2>
      <a:srgbClr val="3592CF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098A77-1CF3-45C4-996C-929A37688E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0DA85F-2485-49EB-85D8-D8511BBD5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C4C685-90A2-4B35-8BD8-67D6E8B35B1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1636</Words>
  <Application>Microsoft Office PowerPoint</Application>
  <PresentationFormat>Widescreen</PresentationFormat>
  <Paragraphs>987</Paragraphs>
  <Slides>48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MS Mincho</vt:lpstr>
      <vt:lpstr>Algerian</vt:lpstr>
      <vt:lpstr>Arial</vt:lpstr>
      <vt:lpstr>Arial Narrow</vt:lpstr>
      <vt:lpstr>Arial Rounded MT Bold</vt:lpstr>
      <vt:lpstr>Calibri</vt:lpstr>
      <vt:lpstr>Calibri Light</vt:lpstr>
      <vt:lpstr>Corbel</vt:lpstr>
      <vt:lpstr>Times New Roman</vt:lpstr>
      <vt:lpstr>Wingdings</vt:lpstr>
      <vt:lpstr>Office Theme</vt:lpstr>
      <vt:lpstr>1_Office Theme</vt:lpstr>
      <vt:lpstr>2_Office Theme</vt:lpstr>
      <vt:lpstr>Worksheet</vt:lpstr>
      <vt:lpstr>Laporan direktur tahun 2018</vt:lpstr>
      <vt:lpstr>Visi: menjadi institusi yang unggul dan kompetitif dalam menyediakan tenaga kesehatan di tingkat nasional dan siap bersaing di tingkat internasional tahun 2024</vt:lpstr>
      <vt:lpstr>Misi :</vt:lpstr>
      <vt:lpstr>PANNMED</vt:lpstr>
      <vt:lpstr>Pengabdian masyarakat</vt:lpstr>
      <vt:lpstr>penelitian</vt:lpstr>
      <vt:lpstr>JUMLAH HAKI YANG DIHASILKAN SELAMA TAHUN 2018 ADA 5 JENIS </vt:lpstr>
      <vt:lpstr>DATA Penatausahaan ijazah lulusan TA. 2017/2018 dilakukan untuk sebanyak = 1580 orang</vt:lpstr>
      <vt:lpstr>Sertifikasi dosen </vt:lpstr>
      <vt:lpstr>MOU / KERJA SAMA</vt:lpstr>
      <vt:lpstr>MOU / kerjasama luar negeri</vt:lpstr>
      <vt:lpstr>TUGAS BELAJAR DAN IZIN BELAJAR</vt:lpstr>
      <vt:lpstr>DATA SUMBER DAYA MANUSIA</vt:lpstr>
      <vt:lpstr>Data pegawai menurut jabatan fungsional tertentu</vt:lpstr>
      <vt:lpstr>PowerPoint Presentation</vt:lpstr>
      <vt:lpstr>DATA FUNGSIONAL DOSEN MENURUT LATAR BELAKANG PENDIDIKAN</vt:lpstr>
      <vt:lpstr>DATA seluruh PEGAWAI MENURUT KUALIFIKASI PENDIDIKAN </vt:lpstr>
      <vt:lpstr>PowerPoint Presentation</vt:lpstr>
      <vt:lpstr>PowerPoint Presentation</vt:lpstr>
      <vt:lpstr>PowerPoint Presentation</vt:lpstr>
      <vt:lpstr>DATA PEGAWAI YANG PENSIUN TAHUN 2018 s.d 2022</vt:lpstr>
      <vt:lpstr>Rencana dan Realisasi Anggaran Per Jenis Belanja Tahun 2018</vt:lpstr>
      <vt:lpstr>Realisasi Pendapatan BLU Tahun 2018</vt:lpstr>
      <vt:lpstr>TREND PENDAPATAN (DALAM MILlIAR rupiah) tiap tahun meningkat</vt:lpstr>
      <vt:lpstr>Pendapatan blu tahun 2018</vt:lpstr>
      <vt:lpstr>Realisasi penerimaan tahun 2018</vt:lpstr>
      <vt:lpstr>Realisasi belanja jurusan tahun 2018</vt:lpstr>
      <vt:lpstr>Rincian Realisasi Belanja Pegawai Tahun 2018</vt:lpstr>
      <vt:lpstr>PESERTA UJIAN SIPENMARU TAHUN 2017 DAN 2018</vt:lpstr>
      <vt:lpstr>Daftar Mahasiswa Politeknik Kesehatan Kemenkes Medan Tahun 2018/2019 Ganjil</vt:lpstr>
      <vt:lpstr>Daftar Lulusan Politeknik Kesehatan Kemenkes Medan Tahun 2017 dan 2018</vt:lpstr>
      <vt:lpstr>Jumlah LULUSAN dan IPK ≥ 3,25</vt:lpstr>
      <vt:lpstr>DISTRIBUSI BUKU KE JURUSAN/PRODI TAHUN 2018</vt:lpstr>
      <vt:lpstr>PowerPoint Presentation</vt:lpstr>
      <vt:lpstr>PENGUNJUNG PERPUSTAKAAN TERPADU TAHUN 2017 DAN 2018</vt:lpstr>
      <vt:lpstr>JARINGAN INTERNET</vt:lpstr>
      <vt:lpstr>MAHASISWA DI ASRAMA</vt:lpstr>
      <vt:lpstr>DATA KUNJUNGAN PASIEN BALAI PENGOBATAN </vt:lpstr>
      <vt:lpstr>JUMLAH PESERTA BPJS DI KLINIK POLTEKKES KEMENKES MEDAN PER BULAN APRIL 2019 (per 31 desember 2018)</vt:lpstr>
      <vt:lpstr>PUSAT KAJIAN PENANGGULANGAN  MASALAH KESEHATAN IBU DAN ANAK  BERBASIS BUDAYA LOKAL</vt:lpstr>
      <vt:lpstr>Tim pui poltekkes medan</vt:lpstr>
      <vt:lpstr>PowerPoint Presentation</vt:lpstr>
      <vt:lpstr>NILAI LAKIP DARI TAHUN 2013-2018</vt:lpstr>
      <vt:lpstr>PowerPoint Presentation</vt:lpstr>
      <vt:lpstr>POLTEKKES KEMENKES MEDAN PERINGKAT 10 BESAR NILAI LAKIP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2019-04-11T07:07:51Z</dcterms:created>
  <dcterms:modified xsi:type="dcterms:W3CDTF">2019-05-07T01:37:23Z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